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78" r:id="rId2"/>
  </p:sldMasterIdLst>
  <p:notesMasterIdLst>
    <p:notesMasterId r:id="rId18"/>
  </p:notesMasterIdLst>
  <p:handoutMasterIdLst>
    <p:handoutMasterId r:id="rId19"/>
  </p:handoutMasterIdLst>
  <p:sldIdLst>
    <p:sldId id="845" r:id="rId3"/>
    <p:sldId id="839" r:id="rId4"/>
    <p:sldId id="847" r:id="rId5"/>
    <p:sldId id="851" r:id="rId6"/>
    <p:sldId id="853" r:id="rId7"/>
    <p:sldId id="848" r:id="rId8"/>
    <p:sldId id="865" r:id="rId9"/>
    <p:sldId id="866" r:id="rId10"/>
    <p:sldId id="867" r:id="rId11"/>
    <p:sldId id="855" r:id="rId12"/>
    <p:sldId id="857" r:id="rId13"/>
    <p:sldId id="859" r:id="rId14"/>
    <p:sldId id="850" r:id="rId15"/>
    <p:sldId id="869" r:id="rId16"/>
    <p:sldId id="870" r:id="rId17"/>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0"/>
    <p:restoredTop sz="84981"/>
  </p:normalViewPr>
  <p:slideViewPr>
    <p:cSldViewPr snapToGrid="0" snapToObjects="1">
      <p:cViewPr varScale="1">
        <p:scale>
          <a:sx n="102" d="100"/>
          <a:sy n="102" d="100"/>
        </p:scale>
        <p:origin x="1512" y="176"/>
      </p:cViewPr>
      <p:guideLst/>
    </p:cSldViewPr>
  </p:slideViewPr>
  <p:notesTextViewPr>
    <p:cViewPr>
      <p:scale>
        <a:sx n="1" d="1"/>
        <a:sy n="1" d="1"/>
      </p:scale>
      <p:origin x="0" y="0"/>
    </p:cViewPr>
  </p:notesTextViewPr>
  <p:notesViewPr>
    <p:cSldViewPr snapToGrid="0" snapToObjects="1">
      <p:cViewPr varScale="1">
        <p:scale>
          <a:sx n="93" d="100"/>
          <a:sy n="93" d="100"/>
        </p:scale>
        <p:origin x="339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CEF33-CF9B-D34D-8F7D-60A531A47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2D4F20F-B916-AC4E-8BA9-D8C037B3D0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31140-F763-8046-8036-7578AC74371F}" type="datetimeFigureOut">
              <a:rPr lang="en-GB" smtClean="0"/>
              <a:t>12/11/2021</a:t>
            </a:fld>
            <a:endParaRPr lang="en-GB"/>
          </a:p>
        </p:txBody>
      </p:sp>
      <p:sp>
        <p:nvSpPr>
          <p:cNvPr id="4" name="Footer Placeholder 3">
            <a:extLst>
              <a:ext uri="{FF2B5EF4-FFF2-40B4-BE49-F238E27FC236}">
                <a16:creationId xmlns:a16="http://schemas.microsoft.com/office/drawing/2014/main" id="{C0DA4653-1E97-CF4B-A732-4EEDAF0447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CDCA731-6389-C447-8328-06CB0A907F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12137-BE5D-7B4D-96E0-1C79CD2E0B98}" type="slidenum">
              <a:rPr lang="en-GB" smtClean="0"/>
              <a:t>‹#›</a:t>
            </a:fld>
            <a:endParaRPr lang="en-GB"/>
          </a:p>
        </p:txBody>
      </p:sp>
    </p:spTree>
    <p:extLst>
      <p:ext uri="{BB962C8B-B14F-4D97-AF65-F5344CB8AC3E}">
        <p14:creationId xmlns:p14="http://schemas.microsoft.com/office/powerpoint/2010/main" val="918038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Condensed"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Condensed" panose="02000000000000000000" pitchFamily="2" charset="0"/>
              </a:defRPr>
            </a:lvl1pPr>
          </a:lstStyle>
          <a:p>
            <a:fld id="{F33C0B8E-F1B3-F84A-8130-EE6BC23531DF}" type="datetimeFigureOut">
              <a:rPr lang="en-US" smtClean="0"/>
              <a:pPr/>
              <a:t>11/12/21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Condensed"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Condensed" panose="02000000000000000000" pitchFamily="2" charset="0"/>
              </a:defRPr>
            </a:lvl1pPr>
          </a:lstStyle>
          <a:p>
            <a:fld id="{2DC8DB7A-5B69-F24F-AB37-48E0D193E52C}" type="slidenum">
              <a:rPr lang="en-US" smtClean="0"/>
              <a:pPr/>
              <a:t>‹#›</a:t>
            </a:fld>
            <a:endParaRPr lang="en-US" dirty="0"/>
          </a:p>
        </p:txBody>
      </p:sp>
    </p:spTree>
    <p:extLst>
      <p:ext uri="{BB962C8B-B14F-4D97-AF65-F5344CB8AC3E}">
        <p14:creationId xmlns:p14="http://schemas.microsoft.com/office/powerpoint/2010/main" val="4210227714"/>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Roboto Condensed" panose="02000000000000000000" pitchFamily="2" charset="0"/>
        <a:ea typeface="+mn-ea"/>
        <a:cs typeface="+mn-cs"/>
      </a:defRPr>
    </a:lvl1pPr>
    <a:lvl2pPr marL="342900" algn="l" defTabSz="685800" rtl="0" eaLnBrk="1" latinLnBrk="0" hangingPunct="1">
      <a:defRPr sz="900" b="0" i="0" kern="1200">
        <a:solidFill>
          <a:schemeClr val="tx1"/>
        </a:solidFill>
        <a:latin typeface="Roboto Condensed" panose="02000000000000000000" pitchFamily="2" charset="0"/>
        <a:ea typeface="+mn-ea"/>
        <a:cs typeface="+mn-cs"/>
      </a:defRPr>
    </a:lvl2pPr>
    <a:lvl3pPr marL="685800" algn="l" defTabSz="685800" rtl="0" eaLnBrk="1" latinLnBrk="0" hangingPunct="1">
      <a:defRPr sz="900" b="0" i="0" kern="1200">
        <a:solidFill>
          <a:schemeClr val="tx1"/>
        </a:solidFill>
        <a:latin typeface="Roboto Condensed" panose="02000000000000000000" pitchFamily="2" charset="0"/>
        <a:ea typeface="+mn-ea"/>
        <a:cs typeface="+mn-cs"/>
      </a:defRPr>
    </a:lvl3pPr>
    <a:lvl4pPr marL="1028700" algn="l" defTabSz="685800" rtl="0" eaLnBrk="1" latinLnBrk="0" hangingPunct="1">
      <a:defRPr sz="900" b="0" i="0" kern="1200">
        <a:solidFill>
          <a:schemeClr val="tx1"/>
        </a:solidFill>
        <a:latin typeface="Roboto Condensed" panose="02000000000000000000" pitchFamily="2" charset="0"/>
        <a:ea typeface="+mn-ea"/>
        <a:cs typeface="+mn-cs"/>
      </a:defRPr>
    </a:lvl4pPr>
    <a:lvl5pPr marL="1371600" algn="l" defTabSz="685800" rtl="0" eaLnBrk="1" latinLnBrk="0" hangingPunct="1">
      <a:defRPr sz="900" b="0" i="0" kern="1200">
        <a:solidFill>
          <a:schemeClr val="tx1"/>
        </a:solidFill>
        <a:latin typeface="Roboto Condensed" panose="020000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1</a:t>
            </a:fld>
            <a:endParaRPr lang="en-US"/>
          </a:p>
        </p:txBody>
      </p:sp>
    </p:spTree>
    <p:extLst>
      <p:ext uri="{BB962C8B-B14F-4D97-AF65-F5344CB8AC3E}">
        <p14:creationId xmlns:p14="http://schemas.microsoft.com/office/powerpoint/2010/main" val="3493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highlight>
                  <a:srgbClr val="FFFF00"/>
                </a:highlight>
                <a:latin typeface="Roboto Condensed" panose="02000000000000000000" pitchFamily="2" charset="0"/>
                <a:ea typeface="+mn-ea"/>
                <a:cs typeface="+mn-cs"/>
              </a:rPr>
              <a:t>Mobility as a Service (</a:t>
            </a:r>
            <a:r>
              <a:rPr lang="en-US" sz="900" b="0" i="0" kern="1200" dirty="0" err="1">
                <a:solidFill>
                  <a:schemeClr val="tx1"/>
                </a:solidFill>
                <a:effectLst/>
                <a:highlight>
                  <a:srgbClr val="FFFF00"/>
                </a:highlight>
                <a:latin typeface="Roboto Condensed" panose="02000000000000000000" pitchFamily="2" charset="0"/>
                <a:ea typeface="+mn-ea"/>
                <a:cs typeface="+mn-cs"/>
              </a:rPr>
              <a:t>MaaS</a:t>
            </a:r>
            <a:r>
              <a:rPr lang="en-US" sz="900" b="0" i="0" kern="1200" dirty="0">
                <a:solidFill>
                  <a:schemeClr val="tx1"/>
                </a:solidFill>
                <a:effectLst/>
                <a:highlight>
                  <a:srgbClr val="FFFF00"/>
                </a:highlight>
                <a:latin typeface="Roboto Condensed" panose="02000000000000000000" pitchFamily="2" charset="0"/>
                <a:ea typeface="+mn-ea"/>
                <a:cs typeface="+mn-cs"/>
              </a:rPr>
              <a:t>) – an on-demand mobility service that integrates transport services, real-time transport information, payment and ticketing into a single digital platform, in order to meet </a:t>
            </a:r>
            <a:r>
              <a:rPr lang="en-US" sz="900" b="0" i="0" kern="1200" dirty="0" err="1">
                <a:solidFill>
                  <a:schemeClr val="tx1"/>
                </a:solidFill>
                <a:effectLst/>
                <a:highlight>
                  <a:srgbClr val="FFFF00"/>
                </a:highlight>
                <a:latin typeface="Roboto Condensed" panose="02000000000000000000" pitchFamily="2" charset="0"/>
                <a:ea typeface="+mn-ea"/>
                <a:cs typeface="+mn-cs"/>
              </a:rPr>
              <a:t>personalised</a:t>
            </a:r>
            <a:r>
              <a:rPr lang="en-US" sz="900" b="0" i="0" kern="1200" dirty="0">
                <a:solidFill>
                  <a:schemeClr val="tx1"/>
                </a:solidFill>
                <a:effectLst/>
                <a:highlight>
                  <a:srgbClr val="FFFF00"/>
                </a:highlight>
                <a:latin typeface="Roboto Condensed" panose="02000000000000000000" pitchFamily="2" charset="0"/>
                <a:ea typeface="+mn-ea"/>
                <a:cs typeface="+mn-cs"/>
              </a:rPr>
              <a:t> mobility needs. Residents of the urban agglomeration would thus be provided with a door-to-door travel service from departure to destination, which would encourage them to use only public transport for intercity travel.</a:t>
            </a:r>
            <a:endParaRPr lang="en-US"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10</a:t>
            </a:fld>
            <a:endParaRPr lang="en-US"/>
          </a:p>
        </p:txBody>
      </p:sp>
    </p:spTree>
    <p:extLst>
      <p:ext uri="{BB962C8B-B14F-4D97-AF65-F5344CB8AC3E}">
        <p14:creationId xmlns:p14="http://schemas.microsoft.com/office/powerpoint/2010/main" val="286197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Roboto Condensed" panose="02000000000000000000" pitchFamily="2" charset="0"/>
              <a:ea typeface="+mn-ea"/>
              <a:cs typeface="+mn-cs"/>
            </a:endParaRPr>
          </a:p>
        </p:txBody>
      </p:sp>
      <p:sp>
        <p:nvSpPr>
          <p:cNvPr id="4" name="Slide Number Placeholder 3"/>
          <p:cNvSpPr>
            <a:spLocks noGrp="1"/>
          </p:cNvSpPr>
          <p:nvPr>
            <p:ph type="sldNum" sz="quarter" idx="5"/>
          </p:nvPr>
        </p:nvSpPr>
        <p:spPr/>
        <p:txBody>
          <a:bodyPr/>
          <a:lstStyle/>
          <a:p>
            <a:fld id="{BDBA3FEB-0A37-45D6-B50B-9EDAFC08DE66}" type="slidenum">
              <a:rPr lang="en-US" smtClean="0"/>
              <a:t>11</a:t>
            </a:fld>
            <a:endParaRPr lang="en-US"/>
          </a:p>
        </p:txBody>
      </p:sp>
    </p:spTree>
    <p:extLst>
      <p:ext uri="{BB962C8B-B14F-4D97-AF65-F5344CB8AC3E}">
        <p14:creationId xmlns:p14="http://schemas.microsoft.com/office/powerpoint/2010/main" val="133052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aforementioned measures, challenges remain</a:t>
            </a:r>
          </a:p>
          <a:p>
            <a:endParaRPr lang="en-US" sz="900" b="0" i="0" kern="1200" dirty="0">
              <a:solidFill>
                <a:schemeClr val="tx1"/>
              </a:solidFill>
              <a:effectLst/>
              <a:latin typeface="Roboto Condensed" panose="02000000000000000000" pitchFamily="2"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solidFill>
                  <a:srgbClr val="474747"/>
                </a:solidFill>
                <a:latin typeface="Roboto Condensed" panose="02000000000000000000" pitchFamily="2" charset="0"/>
                <a:ea typeface="Roboto Condensed" panose="02000000000000000000" pitchFamily="2" charset="0"/>
              </a:rPr>
              <a:t>Greening special purpose bonds: </a:t>
            </a:r>
            <a:r>
              <a:rPr lang="en-US" sz="900" dirty="0">
                <a:solidFill>
                  <a:srgbClr val="474747"/>
                </a:solidFill>
                <a:latin typeface="Roboto Condensed" panose="02000000000000000000" pitchFamily="2" charset="0"/>
                <a:ea typeface="Roboto Condensed" panose="02000000000000000000" pitchFamily="2" charset="0"/>
              </a:rPr>
              <a:t>In 2020, CNY3.75 (US$580 billion) of special purpose bonds were issued. However, most of these bonds ended up in more traditional, energy-intensive sectors. In 2021, the central government plans to issue CNY3.65 trillion (US$560 billion) special purpose bonds.</a:t>
            </a:r>
            <a:r>
              <a:rPr lang="en-US" altLang="zh-CN" sz="900" dirty="0">
                <a:solidFill>
                  <a:srgbClr val="474747"/>
                </a:solidFill>
                <a:latin typeface="Roboto Condensed" panose="02000000000000000000" pitchFamily="2" charset="0"/>
                <a:ea typeface="Roboto Condensed" panose="02000000000000000000" pitchFamily="2" charset="0"/>
              </a:rPr>
              <a:t> It is imperative to include minimum environmental thresholds for a certain percentage of projects.</a:t>
            </a:r>
          </a:p>
          <a:p>
            <a:endParaRPr lang="en-US" sz="900" b="0" i="0" kern="1200" dirty="0">
              <a:solidFill>
                <a:schemeClr val="tx1"/>
              </a:solidFill>
              <a:effectLst/>
              <a:latin typeface="Roboto Condensed" panose="02000000000000000000" pitchFamily="2" charset="0"/>
              <a:ea typeface="+mn-ea"/>
              <a:cs typeface="+mn-cs"/>
            </a:endParaRPr>
          </a:p>
        </p:txBody>
      </p:sp>
      <p:sp>
        <p:nvSpPr>
          <p:cNvPr id="4" name="Slide Number Placeholder 3"/>
          <p:cNvSpPr>
            <a:spLocks noGrp="1"/>
          </p:cNvSpPr>
          <p:nvPr>
            <p:ph type="sldNum" sz="quarter" idx="5"/>
          </p:nvPr>
        </p:nvSpPr>
        <p:spPr/>
        <p:txBody>
          <a:bodyPr/>
          <a:lstStyle/>
          <a:p>
            <a:fld id="{BDBA3FEB-0A37-45D6-B50B-9EDAFC08DE66}" type="slidenum">
              <a:rPr lang="en-US" smtClean="0"/>
              <a:t>12</a:t>
            </a:fld>
            <a:endParaRPr lang="en-US"/>
          </a:p>
        </p:txBody>
      </p:sp>
    </p:spTree>
    <p:extLst>
      <p:ext uri="{BB962C8B-B14F-4D97-AF65-F5344CB8AC3E}">
        <p14:creationId xmlns:p14="http://schemas.microsoft.com/office/powerpoint/2010/main" val="14613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13</a:t>
            </a:fld>
            <a:endParaRPr lang="en-US"/>
          </a:p>
        </p:txBody>
      </p:sp>
    </p:spTree>
    <p:extLst>
      <p:ext uri="{BB962C8B-B14F-4D97-AF65-F5344CB8AC3E}">
        <p14:creationId xmlns:p14="http://schemas.microsoft.com/office/powerpoint/2010/main" val="2057833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summary includes recommendations from ‘Seizing China’s Urban Opportunity’ as well.</a:t>
            </a:r>
          </a:p>
          <a:p>
            <a:r>
              <a:rPr lang="en-US" dirty="0"/>
              <a:t>https://</a:t>
            </a:r>
            <a:r>
              <a:rPr lang="en-US" dirty="0" err="1"/>
              <a:t>coalitionforurbantransitions.org</a:t>
            </a:r>
            <a:r>
              <a:rPr lang="en-US" dirty="0"/>
              <a:t>/</a:t>
            </a:r>
            <a:r>
              <a:rPr lang="en-US" dirty="0" err="1"/>
              <a:t>en</a:t>
            </a:r>
            <a:r>
              <a:rPr lang="en-US" dirty="0"/>
              <a:t>/publication/seizing-the-urban-opportunity/seizing-</a:t>
            </a:r>
            <a:r>
              <a:rPr lang="en-US" dirty="0" err="1"/>
              <a:t>chinas</a:t>
            </a:r>
            <a:r>
              <a:rPr lang="en-US" dirty="0"/>
              <a:t>-urban-opportunity/ </a:t>
            </a:r>
          </a:p>
        </p:txBody>
      </p:sp>
      <p:sp>
        <p:nvSpPr>
          <p:cNvPr id="4" name="Slide Number Placeholder 3"/>
          <p:cNvSpPr>
            <a:spLocks noGrp="1"/>
          </p:cNvSpPr>
          <p:nvPr>
            <p:ph type="sldNum" sz="quarter" idx="5"/>
          </p:nvPr>
        </p:nvSpPr>
        <p:spPr/>
        <p:txBody>
          <a:bodyPr/>
          <a:lstStyle/>
          <a:p>
            <a:fld id="{2DC8DB7A-5B69-F24F-AB37-48E0D193E52C}" type="slidenum">
              <a:rPr lang="en-US" smtClean="0"/>
              <a:pPr/>
              <a:t>14</a:t>
            </a:fld>
            <a:endParaRPr lang="en-US"/>
          </a:p>
        </p:txBody>
      </p:sp>
    </p:spTree>
    <p:extLst>
      <p:ext uri="{BB962C8B-B14F-4D97-AF65-F5344CB8AC3E}">
        <p14:creationId xmlns:p14="http://schemas.microsoft.com/office/powerpoint/2010/main" val="114753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2</a:t>
            </a:fld>
            <a:endParaRPr lang="en-US"/>
          </a:p>
        </p:txBody>
      </p:sp>
    </p:spTree>
    <p:extLst>
      <p:ext uri="{BB962C8B-B14F-4D97-AF65-F5344CB8AC3E}">
        <p14:creationId xmlns:p14="http://schemas.microsoft.com/office/powerpoint/2010/main" val="371744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3</a:t>
            </a:fld>
            <a:endParaRPr lang="en-US"/>
          </a:p>
        </p:txBody>
      </p:sp>
    </p:spTree>
    <p:extLst>
      <p:ext uri="{BB962C8B-B14F-4D97-AF65-F5344CB8AC3E}">
        <p14:creationId xmlns:p14="http://schemas.microsoft.com/office/powerpoint/2010/main" val="256605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4</a:t>
            </a:fld>
            <a:endParaRPr lang="en-US"/>
          </a:p>
        </p:txBody>
      </p:sp>
    </p:spTree>
    <p:extLst>
      <p:ext uri="{BB962C8B-B14F-4D97-AF65-F5344CB8AC3E}">
        <p14:creationId xmlns:p14="http://schemas.microsoft.com/office/powerpoint/2010/main" val="400675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b="0" i="0" kern="1200" dirty="0">
              <a:solidFill>
                <a:schemeClr val="tx1"/>
              </a:solidFill>
              <a:effectLst/>
              <a:latin typeface="Roboto Condensed" panose="02000000000000000000" pitchFamily="2" charset="0"/>
              <a:ea typeface="+mn-ea"/>
              <a:cs typeface="+mn-cs"/>
            </a:endParaRPr>
          </a:p>
        </p:txBody>
      </p:sp>
      <p:sp>
        <p:nvSpPr>
          <p:cNvPr id="4" name="Slide Number Placeholder 3"/>
          <p:cNvSpPr>
            <a:spLocks noGrp="1"/>
          </p:cNvSpPr>
          <p:nvPr>
            <p:ph type="sldNum" sz="quarter" idx="5"/>
          </p:nvPr>
        </p:nvSpPr>
        <p:spPr/>
        <p:txBody>
          <a:bodyPr/>
          <a:lstStyle/>
          <a:p>
            <a:fld id="{BDBA3FEB-0A37-45D6-B50B-9EDAFC08DE66}" type="slidenum">
              <a:rPr lang="en-US" smtClean="0"/>
              <a:t>5</a:t>
            </a:fld>
            <a:endParaRPr lang="en-US"/>
          </a:p>
        </p:txBody>
      </p:sp>
    </p:spTree>
    <p:extLst>
      <p:ext uri="{BB962C8B-B14F-4D97-AF65-F5344CB8AC3E}">
        <p14:creationId xmlns:p14="http://schemas.microsoft.com/office/powerpoint/2010/main" val="87304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6</a:t>
            </a:fld>
            <a:endParaRPr lang="en-US"/>
          </a:p>
        </p:txBody>
      </p:sp>
    </p:spTree>
    <p:extLst>
      <p:ext uri="{BB962C8B-B14F-4D97-AF65-F5344CB8AC3E}">
        <p14:creationId xmlns:p14="http://schemas.microsoft.com/office/powerpoint/2010/main" val="225593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err="1"/>
              <a:t>Realising</a:t>
            </a:r>
            <a:r>
              <a:rPr lang="en-US" dirty="0"/>
              <a:t> China’s urban opportunity will require visionary leadership from the national government. Key actions taken in the energy, buildings, ‘new infrastructure’ and transport sectors can unlock economic, environmental and social benefits, and support the majority of cities to peak their carbon dioxide emissions by 2025.</a:t>
            </a:r>
          </a:p>
          <a:p>
            <a:endParaRPr lang="en-US"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7</a:t>
            </a:fld>
            <a:endParaRPr lang="en-US"/>
          </a:p>
        </p:txBody>
      </p:sp>
    </p:spTree>
    <p:extLst>
      <p:ext uri="{BB962C8B-B14F-4D97-AF65-F5344CB8AC3E}">
        <p14:creationId xmlns:p14="http://schemas.microsoft.com/office/powerpoint/2010/main" val="356950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Roboto Condensed" panose="02000000000000000000" pitchFamily="2" charset="0"/>
              <a:ea typeface="+mn-ea"/>
              <a:cs typeface="+mn-cs"/>
            </a:endParaRPr>
          </a:p>
        </p:txBody>
      </p:sp>
      <p:sp>
        <p:nvSpPr>
          <p:cNvPr id="4" name="Slide Number Placeholder 3"/>
          <p:cNvSpPr>
            <a:spLocks noGrp="1"/>
          </p:cNvSpPr>
          <p:nvPr>
            <p:ph type="sldNum" sz="quarter" idx="5"/>
          </p:nvPr>
        </p:nvSpPr>
        <p:spPr/>
        <p:txBody>
          <a:bodyPr/>
          <a:lstStyle/>
          <a:p>
            <a:fld id="{BDBA3FEB-0A37-45D6-B50B-9EDAFC08DE66}" type="slidenum">
              <a:rPr lang="en-US" smtClean="0"/>
              <a:t>8</a:t>
            </a:fld>
            <a:endParaRPr lang="en-US"/>
          </a:p>
        </p:txBody>
      </p:sp>
    </p:spTree>
    <p:extLst>
      <p:ext uri="{BB962C8B-B14F-4D97-AF65-F5344CB8AC3E}">
        <p14:creationId xmlns:p14="http://schemas.microsoft.com/office/powerpoint/2010/main" val="191953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C8DB7A-5B69-F24F-AB37-48E0D193E52C}" type="slidenum">
              <a:rPr lang="en-US" smtClean="0"/>
              <a:pPr/>
              <a:t>9</a:t>
            </a:fld>
            <a:endParaRPr lang="en-US"/>
          </a:p>
        </p:txBody>
      </p:sp>
    </p:spTree>
    <p:extLst>
      <p:ext uri="{BB962C8B-B14F-4D97-AF65-F5344CB8AC3E}">
        <p14:creationId xmlns:p14="http://schemas.microsoft.com/office/powerpoint/2010/main" val="280051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8F77-56C3-2A49-853E-73208F6F8644}"/>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98321A2-F568-8E45-8BB9-FF4270F494B9}"/>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90D200AC-B7F9-3543-A9E4-0D3EEC8D217F}"/>
              </a:ext>
            </a:extLst>
          </p:cNvPr>
          <p:cNvSpPr>
            <a:spLocks noGrp="1"/>
          </p:cNvSpPr>
          <p:nvPr>
            <p:ph type="sldNum" sz="quarter" idx="11"/>
          </p:nvPr>
        </p:nvSpPr>
        <p:spPr/>
        <p:txBody>
          <a:bodyPr/>
          <a:lstStyle/>
          <a:p>
            <a:fld id="{C19DCF79-8D0F-6F4D-A6DF-4BF78324B6C7}" type="slidenum">
              <a:rPr lang="en-US" smtClean="0"/>
              <a:pPr/>
              <a:t>‹#›</a:t>
            </a:fld>
            <a:endParaRPr lang="en-US" dirty="0"/>
          </a:p>
        </p:txBody>
      </p:sp>
      <p:sp>
        <p:nvSpPr>
          <p:cNvPr id="8" name="Picture Placeholder 7">
            <a:extLst>
              <a:ext uri="{FF2B5EF4-FFF2-40B4-BE49-F238E27FC236}">
                <a16:creationId xmlns:a16="http://schemas.microsoft.com/office/drawing/2014/main" id="{C8E3A8DA-ED1D-0C4A-8684-E7AEE8004D86}"/>
              </a:ext>
            </a:extLst>
          </p:cNvPr>
          <p:cNvSpPr>
            <a:spLocks noGrp="1"/>
          </p:cNvSpPr>
          <p:nvPr>
            <p:ph type="pic" sz="quarter" idx="12" hasCustomPrompt="1"/>
          </p:nvPr>
        </p:nvSpPr>
        <p:spPr>
          <a:xfrm>
            <a:off x="468313" y="1695449"/>
            <a:ext cx="1260000" cy="1530000"/>
          </a:xfrm>
          <a:prstGeom prst="rect">
            <a:avLst/>
          </a:prstGeom>
        </p:spPr>
        <p:txBody>
          <a:bodyPr>
            <a:normAutofit/>
          </a:bodyPr>
          <a:lstStyle>
            <a:lvl1pPr>
              <a:defRPr sz="1600"/>
            </a:lvl1pPr>
          </a:lstStyle>
          <a:p>
            <a:r>
              <a:rPr lang="en-US" dirty="0"/>
              <a:t>Picture</a:t>
            </a:r>
          </a:p>
        </p:txBody>
      </p:sp>
      <p:sp>
        <p:nvSpPr>
          <p:cNvPr id="11" name="Content Placeholder 10">
            <a:extLst>
              <a:ext uri="{FF2B5EF4-FFF2-40B4-BE49-F238E27FC236}">
                <a16:creationId xmlns:a16="http://schemas.microsoft.com/office/drawing/2014/main" id="{762CB09C-31C8-614F-B24A-9A3786649A44}"/>
              </a:ext>
            </a:extLst>
          </p:cNvPr>
          <p:cNvSpPr>
            <a:spLocks noGrp="1"/>
          </p:cNvSpPr>
          <p:nvPr>
            <p:ph sz="quarter" idx="13"/>
          </p:nvPr>
        </p:nvSpPr>
        <p:spPr>
          <a:xfrm>
            <a:off x="1866622" y="1695450"/>
            <a:ext cx="2034050" cy="87630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17" name="Content Placeholder 10">
            <a:extLst>
              <a:ext uri="{FF2B5EF4-FFF2-40B4-BE49-F238E27FC236}">
                <a16:creationId xmlns:a16="http://schemas.microsoft.com/office/drawing/2014/main" id="{239C6967-6045-0C44-97DF-B68BCBD2BECB}"/>
              </a:ext>
            </a:extLst>
          </p:cNvPr>
          <p:cNvSpPr>
            <a:spLocks noGrp="1"/>
          </p:cNvSpPr>
          <p:nvPr>
            <p:ph sz="quarter" idx="19"/>
          </p:nvPr>
        </p:nvSpPr>
        <p:spPr>
          <a:xfrm>
            <a:off x="6652800" y="1695450"/>
            <a:ext cx="2034000" cy="87630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9" name="Picture Placeholder 7">
            <a:extLst>
              <a:ext uri="{FF2B5EF4-FFF2-40B4-BE49-F238E27FC236}">
                <a16:creationId xmlns:a16="http://schemas.microsoft.com/office/drawing/2014/main" id="{AE0D42C3-D266-CB47-85C9-EBCBF9404DCF}"/>
              </a:ext>
            </a:extLst>
          </p:cNvPr>
          <p:cNvSpPr>
            <a:spLocks noGrp="1"/>
          </p:cNvSpPr>
          <p:nvPr>
            <p:ph type="pic" sz="quarter" idx="20" hasCustomPrompt="1"/>
          </p:nvPr>
        </p:nvSpPr>
        <p:spPr>
          <a:xfrm>
            <a:off x="5254491" y="1695449"/>
            <a:ext cx="1260000" cy="1530000"/>
          </a:xfrm>
          <a:prstGeom prst="rect">
            <a:avLst/>
          </a:prstGeom>
        </p:spPr>
        <p:txBody>
          <a:bodyPr>
            <a:normAutofit/>
          </a:bodyPr>
          <a:lstStyle>
            <a:lvl1pPr>
              <a:defRPr sz="1600"/>
            </a:lvl1pPr>
          </a:lstStyle>
          <a:p>
            <a:r>
              <a:rPr lang="en-US" dirty="0"/>
              <a:t>Picture</a:t>
            </a:r>
          </a:p>
        </p:txBody>
      </p:sp>
    </p:spTree>
    <p:extLst>
      <p:ext uri="{BB962C8B-B14F-4D97-AF65-F5344CB8AC3E}">
        <p14:creationId xmlns:p14="http://schemas.microsoft.com/office/powerpoint/2010/main" val="5221877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B2ED-31C4-5248-9145-4546999F589D}"/>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69055F7E-DCDB-8A4E-B1DC-34970C2A2103}"/>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667C183F-7E31-F948-BFA5-5A1136BBB669}"/>
              </a:ext>
            </a:extLst>
          </p:cNvPr>
          <p:cNvSpPr>
            <a:spLocks noGrp="1"/>
          </p:cNvSpPr>
          <p:nvPr>
            <p:ph type="sldNum" sz="quarter" idx="11"/>
          </p:nvPr>
        </p:nvSpPr>
        <p:spPr/>
        <p:txBody>
          <a:bodyPr/>
          <a:lstStyle/>
          <a:p>
            <a:fld id="{C19DCF79-8D0F-6F4D-A6DF-4BF78324B6C7}" type="slidenum">
              <a:rPr lang="en-US" smtClean="0"/>
              <a:pPr/>
              <a:t>‹#›</a:t>
            </a:fld>
            <a:endParaRPr lang="en-US" dirty="0"/>
          </a:p>
        </p:txBody>
      </p:sp>
    </p:spTree>
    <p:extLst>
      <p:ext uri="{BB962C8B-B14F-4D97-AF65-F5344CB8AC3E}">
        <p14:creationId xmlns:p14="http://schemas.microsoft.com/office/powerpoint/2010/main" val="5178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Body cop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8BE020-8CAC-0042-866D-55F2B9C47C2C}"/>
              </a:ext>
            </a:extLst>
          </p:cNvPr>
          <p:cNvPicPr>
            <a:picLocks noChangeAspect="1"/>
          </p:cNvPicPr>
          <p:nvPr userDrawn="1"/>
        </p:nvPicPr>
        <p:blipFill>
          <a:blip r:embed="rId2"/>
          <a:srcRect/>
          <a:stretch/>
        </p:blipFill>
        <p:spPr>
          <a:xfrm>
            <a:off x="1852" y="1041"/>
            <a:ext cx="9140299" cy="5141418"/>
          </a:xfrm>
          <a:prstGeom prst="rect">
            <a:avLst/>
          </a:prstGeom>
        </p:spPr>
      </p:pic>
      <p:sp>
        <p:nvSpPr>
          <p:cNvPr id="2" name="Title 1">
            <a:extLst>
              <a:ext uri="{FF2B5EF4-FFF2-40B4-BE49-F238E27FC236}">
                <a16:creationId xmlns:a16="http://schemas.microsoft.com/office/drawing/2014/main" id="{88E0F0D7-4A86-5445-BF5D-3B31D6E7630F}"/>
              </a:ext>
            </a:extLst>
          </p:cNvPr>
          <p:cNvSpPr>
            <a:spLocks noGrp="1"/>
          </p:cNvSpPr>
          <p:nvPr>
            <p:ph type="title" hasCustomPrompt="1"/>
          </p:nvPr>
        </p:nvSpPr>
        <p:spPr>
          <a:xfrm>
            <a:off x="628650" y="611803"/>
            <a:ext cx="7897660" cy="994172"/>
          </a:xfrm>
          <a:prstGeom prst="rect">
            <a:avLst/>
          </a:prstGeom>
        </p:spPr>
        <p:txBody>
          <a:bodyPr lIns="0" tIns="0" rIns="0" bIns="0" anchor="t">
            <a:noAutofit/>
          </a:bodyPr>
          <a:lstStyle>
            <a:lvl1pPr algn="ctr">
              <a:defRPr sz="2250" b="1">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4420D67-3774-9D47-A2F5-A332E7C9B633}"/>
              </a:ext>
            </a:extLst>
          </p:cNvPr>
          <p:cNvSpPr>
            <a:spLocks noGrp="1"/>
          </p:cNvSpPr>
          <p:nvPr>
            <p:ph idx="1" hasCustomPrompt="1"/>
          </p:nvPr>
        </p:nvSpPr>
        <p:spPr>
          <a:xfrm>
            <a:off x="628650" y="1650571"/>
            <a:ext cx="7897659" cy="2557220"/>
          </a:xfrm>
          <a:prstGeom prst="rect">
            <a:avLst/>
          </a:prstGeom>
        </p:spPr>
        <p:txBody>
          <a:bodyPr lIns="0" tIns="0" rIns="0" bIns="0">
            <a:noAutofit/>
          </a:bodyPr>
          <a:lstStyle>
            <a:lvl1pPr marL="0" indent="0">
              <a:buFontTx/>
              <a:buNone/>
              <a:defRPr sz="1800">
                <a:solidFill>
                  <a:schemeClr val="tx2"/>
                </a:solidFill>
                <a:latin typeface="GoodPro" panose="020B0504020101020102" pitchFamily="34" charset="77"/>
                <a:cs typeface="Arial" panose="020B0604020202020204" pitchFamily="34" charset="0"/>
              </a:defRPr>
            </a:lvl1pPr>
            <a:lvl2pPr marL="342892" indent="0">
              <a:buFontTx/>
              <a:buNone/>
              <a:defRPr>
                <a:solidFill>
                  <a:schemeClr val="tx2"/>
                </a:solidFill>
                <a:latin typeface="Arial" panose="020B0604020202020204" pitchFamily="34" charset="0"/>
                <a:cs typeface="Arial" panose="020B0604020202020204" pitchFamily="34" charset="0"/>
              </a:defRPr>
            </a:lvl2pPr>
            <a:lvl3pPr marL="685783" indent="0">
              <a:buFontTx/>
              <a:buNone/>
              <a:defRPr>
                <a:solidFill>
                  <a:schemeClr val="tx2"/>
                </a:solidFill>
                <a:latin typeface="Arial" panose="020B0604020202020204" pitchFamily="34" charset="0"/>
                <a:cs typeface="Arial" panose="020B0604020202020204" pitchFamily="34" charset="0"/>
              </a:defRPr>
            </a:lvl3pPr>
            <a:lvl4pPr marL="1028675" indent="0">
              <a:buFontTx/>
              <a:buNone/>
              <a:defRPr>
                <a:solidFill>
                  <a:schemeClr val="tx2"/>
                </a:solidFill>
                <a:latin typeface="Arial" panose="020B0604020202020204" pitchFamily="34" charset="0"/>
                <a:cs typeface="Arial" panose="020B0604020202020204" pitchFamily="34" charset="0"/>
              </a:defRPr>
            </a:lvl4pPr>
            <a:lvl5pPr marL="1371566" indent="0">
              <a:buFontTx/>
              <a:buNone/>
              <a:defRPr>
                <a:solidFill>
                  <a:schemeClr val="tx2"/>
                </a:solidFill>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416156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ide WITH STRAPLI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165C44-D522-6C4C-A2AF-08CE724642BA}"/>
              </a:ext>
            </a:extLst>
          </p:cNvPr>
          <p:cNvPicPr>
            <a:picLocks noChangeAspect="1"/>
          </p:cNvPicPr>
          <p:nvPr userDrawn="1"/>
        </p:nvPicPr>
        <p:blipFill>
          <a:blip r:embed="rId2"/>
          <a:srcRect/>
          <a:stretch/>
        </p:blipFill>
        <p:spPr>
          <a:xfrm>
            <a:off x="1852" y="1041"/>
            <a:ext cx="9140299" cy="5141418"/>
          </a:xfrm>
          <a:prstGeom prst="rect">
            <a:avLst/>
          </a:prstGeom>
        </p:spPr>
      </p:pic>
      <p:sp>
        <p:nvSpPr>
          <p:cNvPr id="6" name="Title Placeholder 16">
            <a:extLst>
              <a:ext uri="{FF2B5EF4-FFF2-40B4-BE49-F238E27FC236}">
                <a16:creationId xmlns:a16="http://schemas.microsoft.com/office/drawing/2014/main" id="{E947C8D0-518B-46AC-BF1F-49B1A54D4F32}"/>
              </a:ext>
            </a:extLst>
          </p:cNvPr>
          <p:cNvSpPr>
            <a:spLocks noGrp="1"/>
          </p:cNvSpPr>
          <p:nvPr>
            <p:ph type="title" hasCustomPrompt="1"/>
          </p:nvPr>
        </p:nvSpPr>
        <p:spPr>
          <a:xfrm>
            <a:off x="596536" y="1589633"/>
            <a:ext cx="5190223" cy="1071562"/>
          </a:xfrm>
          <a:prstGeom prst="rect">
            <a:avLst/>
          </a:prstGeom>
        </p:spPr>
        <p:txBody>
          <a:bodyPr vert="horz" lIns="91440" tIns="45720" rIns="91440" bIns="45720" rtlCol="0" anchor="t">
            <a:noAutofit/>
          </a:bodyPr>
          <a:lstStyle>
            <a:lvl1pPr>
              <a:defRPr sz="3800">
                <a:solidFill>
                  <a:schemeClr val="bg2"/>
                </a:solidFill>
              </a:defRPr>
            </a:lvl1pPr>
          </a:lstStyle>
          <a:p>
            <a:r>
              <a:rPr lang="en-US" dirty="0"/>
              <a:t>ACCELERATING CHINA’S URBAN TRANSITION</a:t>
            </a:r>
          </a:p>
        </p:txBody>
      </p:sp>
      <p:sp>
        <p:nvSpPr>
          <p:cNvPr id="7" name="Title Placeholder 16">
            <a:extLst>
              <a:ext uri="{FF2B5EF4-FFF2-40B4-BE49-F238E27FC236}">
                <a16:creationId xmlns:a16="http://schemas.microsoft.com/office/drawing/2014/main" id="{B35A3481-44F5-4475-8B1D-DBC1381BE69C}"/>
              </a:ext>
            </a:extLst>
          </p:cNvPr>
          <p:cNvSpPr txBox="1">
            <a:spLocks/>
          </p:cNvSpPr>
          <p:nvPr userDrawn="1"/>
        </p:nvSpPr>
        <p:spPr>
          <a:xfrm>
            <a:off x="596536" y="2736531"/>
            <a:ext cx="3266137" cy="107156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800" b="1" i="0" kern="1200">
                <a:solidFill>
                  <a:schemeClr val="bg2"/>
                </a:solidFill>
                <a:latin typeface="Roboto Condensed" panose="02000000000000000000" pitchFamily="2" charset="0"/>
                <a:ea typeface="Roboto Condensed" panose="02000000000000000000" pitchFamily="2" charset="0"/>
                <a:cs typeface="+mj-cs"/>
              </a:defRPr>
            </a:lvl1pPr>
          </a:lstStyle>
          <a:p>
            <a:r>
              <a:rPr lang="en-US" sz="1400" dirty="0">
                <a:solidFill>
                  <a:schemeClr val="bg1"/>
                </a:solidFill>
              </a:rPr>
              <a:t>PRIORITY ACTIONS FOR HIGH-QUALITY GROWTH AND ENHANCING LEADERSHIP FOR CARBON NEUTRALITY</a:t>
            </a:r>
          </a:p>
          <a:p>
            <a:endParaRPr lang="en-US" sz="1400" dirty="0">
              <a:solidFill>
                <a:schemeClr val="bg1"/>
              </a:solidFill>
            </a:endParaRPr>
          </a:p>
        </p:txBody>
      </p:sp>
    </p:spTree>
    <p:extLst>
      <p:ext uri="{BB962C8B-B14F-4D97-AF65-F5344CB8AC3E}">
        <p14:creationId xmlns:p14="http://schemas.microsoft.com/office/powerpoint/2010/main" val="123601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A5DE60-A586-684F-AB8B-5D6D6C8CC30E}"/>
              </a:ext>
            </a:extLst>
          </p:cNvPr>
          <p:cNvPicPr>
            <a:picLocks noChangeAspect="1"/>
          </p:cNvPicPr>
          <p:nvPr userDrawn="1"/>
        </p:nvPicPr>
        <p:blipFill>
          <a:blip r:embed="rId2"/>
          <a:stretch>
            <a:fillRect/>
          </a:stretch>
        </p:blipFill>
        <p:spPr>
          <a:xfrm>
            <a:off x="-63062" y="-35473"/>
            <a:ext cx="9262241" cy="5210011"/>
          </a:xfrm>
          <a:prstGeom prst="rect">
            <a:avLst/>
          </a:prstGeom>
        </p:spPr>
      </p:pic>
    </p:spTree>
    <p:extLst>
      <p:ext uri="{BB962C8B-B14F-4D97-AF65-F5344CB8AC3E}">
        <p14:creationId xmlns:p14="http://schemas.microsoft.com/office/powerpoint/2010/main" val="339946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narrow block)">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708CE2-F6A0-BB4B-A35B-FA585A163E50}"/>
              </a:ext>
            </a:extLst>
          </p:cNvPr>
          <p:cNvCxnSpPr>
            <a:cxnSpLocks/>
          </p:cNvCxnSpPr>
          <p:nvPr userDrawn="1"/>
        </p:nvCxnSpPr>
        <p:spPr>
          <a:xfrm>
            <a:off x="2286000" y="4431377"/>
            <a:ext cx="50806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810975"/>
      </p:ext>
    </p:extLst>
  </p:cSld>
  <p:clrMapOvr>
    <a:masterClrMapping/>
  </p:clrMapOvr>
  <p:extLst>
    <p:ext uri="{DCECCB84-F9BA-43D5-87BE-67443E8EF086}">
      <p15:sldGuideLst xmlns:p15="http://schemas.microsoft.com/office/powerpoint/2012/main">
        <p15:guide id="1" orient="horz" pos="10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plas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6FE96-B610-F24D-9A20-2C1998CCA72B}"/>
              </a:ext>
            </a:extLst>
          </p:cNvPr>
          <p:cNvPicPr>
            <a:picLocks noChangeAspect="1"/>
          </p:cNvPicPr>
          <p:nvPr userDrawn="1"/>
        </p:nvPicPr>
        <p:blipFill rotWithShape="1">
          <a:blip r:embed="rId2"/>
          <a:srcRect l="17442" r="296"/>
          <a:stretch/>
        </p:blipFill>
        <p:spPr>
          <a:xfrm>
            <a:off x="2671279" y="0"/>
            <a:ext cx="6472721" cy="5143500"/>
          </a:xfrm>
          <a:prstGeom prst="rect">
            <a:avLst/>
          </a:prstGeom>
        </p:spPr>
      </p:pic>
      <p:sp>
        <p:nvSpPr>
          <p:cNvPr id="14" name="Rectangle 13">
            <a:extLst>
              <a:ext uri="{FF2B5EF4-FFF2-40B4-BE49-F238E27FC236}">
                <a16:creationId xmlns:a16="http://schemas.microsoft.com/office/drawing/2014/main" id="{2209FCC2-51F2-8946-BA9E-1F46D20E43CF}"/>
              </a:ext>
            </a:extLst>
          </p:cNvPr>
          <p:cNvSpPr/>
          <p:nvPr userDrawn="1"/>
        </p:nvSpPr>
        <p:spPr>
          <a:xfrm>
            <a:off x="468313" y="411750"/>
            <a:ext cx="3442663"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6E7A93A-A1E3-7241-A919-0AAAAAA2AFA6}"/>
              </a:ext>
            </a:extLst>
          </p:cNvPr>
          <p:cNvSpPr>
            <a:spLocks noGrp="1"/>
          </p:cNvSpPr>
          <p:nvPr>
            <p:ph type="title" hasCustomPrompt="1"/>
          </p:nvPr>
        </p:nvSpPr>
        <p:spPr>
          <a:xfrm>
            <a:off x="566738" y="549275"/>
            <a:ext cx="3344238" cy="1071562"/>
          </a:xfrm>
        </p:spPr>
        <p:txBody>
          <a:bodyPr/>
          <a:lstStyle>
            <a:lvl1pPr>
              <a:defRPr>
                <a:solidFill>
                  <a:schemeClr val="tx1"/>
                </a:solidFill>
              </a:defRPr>
            </a:lvl1pPr>
          </a:lstStyle>
          <a:p>
            <a:r>
              <a:rPr lang="en-US"/>
              <a:t>Click to edit splash title style</a:t>
            </a:r>
          </a:p>
        </p:txBody>
      </p:sp>
      <p:sp>
        <p:nvSpPr>
          <p:cNvPr id="3" name="Content Placeholder 2">
            <a:extLst>
              <a:ext uri="{FF2B5EF4-FFF2-40B4-BE49-F238E27FC236}">
                <a16:creationId xmlns:a16="http://schemas.microsoft.com/office/drawing/2014/main" id="{4FA20B6B-968D-7146-8A45-8C9DE5F2D4AD}"/>
              </a:ext>
            </a:extLst>
          </p:cNvPr>
          <p:cNvSpPr>
            <a:spLocks noGrp="1"/>
          </p:cNvSpPr>
          <p:nvPr>
            <p:ph sz="quarter" idx="11" hasCustomPrompt="1"/>
          </p:nvPr>
        </p:nvSpPr>
        <p:spPr>
          <a:xfrm>
            <a:off x="566736" y="1758951"/>
            <a:ext cx="3230563" cy="2835274"/>
          </a:xfrm>
        </p:spPr>
        <p:txBody>
          <a:bodyPr>
            <a:normAutofit/>
          </a:bodyPr>
          <a:lstStyle>
            <a:lvl1pPr>
              <a:defRPr sz="1600">
                <a:solidFill>
                  <a:schemeClr val="tx1"/>
                </a:solidFill>
              </a:defRPr>
            </a:lvl1pPr>
          </a:lstStyle>
          <a:p>
            <a:r>
              <a:rPr lang="en-US"/>
              <a:t>Click to insert splash content</a:t>
            </a:r>
          </a:p>
        </p:txBody>
      </p:sp>
    </p:spTree>
    <p:extLst>
      <p:ext uri="{BB962C8B-B14F-4D97-AF65-F5344CB8AC3E}">
        <p14:creationId xmlns:p14="http://schemas.microsoft.com/office/powerpoint/2010/main" val="422828802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narrow block)">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708CE2-F6A0-BB4B-A35B-FA585A163E50}"/>
              </a:ext>
            </a:extLst>
          </p:cNvPr>
          <p:cNvCxnSpPr>
            <a:cxnSpLocks/>
          </p:cNvCxnSpPr>
          <p:nvPr userDrawn="1"/>
        </p:nvCxnSpPr>
        <p:spPr>
          <a:xfrm>
            <a:off x="2286000" y="4431377"/>
            <a:ext cx="50806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2FE50D6-A847-2042-BD89-E1713C521887}"/>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02328139"/>
      </p:ext>
    </p:extLst>
  </p:cSld>
  <p:clrMapOvr>
    <a:masterClrMapping/>
  </p:clrMapOvr>
  <p:extLst>
    <p:ext uri="{DCECCB84-F9BA-43D5-87BE-67443E8EF086}">
      <p15:sldGuideLst xmlns:p15="http://schemas.microsoft.com/office/powerpoint/2012/main">
        <p15:guide id="1" orient="horz" pos="10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A5DE60-A586-684F-AB8B-5D6D6C8CC30E}"/>
              </a:ext>
            </a:extLst>
          </p:cNvPr>
          <p:cNvPicPr>
            <a:picLocks noChangeAspect="1"/>
          </p:cNvPicPr>
          <p:nvPr userDrawn="1"/>
        </p:nvPicPr>
        <p:blipFill>
          <a:blip r:embed="rId2"/>
          <a:stretch>
            <a:fillRect/>
          </a:stretch>
        </p:blipFill>
        <p:spPr>
          <a:xfrm>
            <a:off x="4229" y="0"/>
            <a:ext cx="9135541" cy="5143500"/>
          </a:xfrm>
          <a:prstGeom prst="rect">
            <a:avLst/>
          </a:prstGeom>
        </p:spPr>
      </p:pic>
      <p:pic>
        <p:nvPicPr>
          <p:cNvPr id="8" name="Picture 7" descr="Background pattern&#10;&#10;Description automatically generated">
            <a:extLst>
              <a:ext uri="{FF2B5EF4-FFF2-40B4-BE49-F238E27FC236}">
                <a16:creationId xmlns:a16="http://schemas.microsoft.com/office/drawing/2014/main" id="{938EC99F-CD83-6549-B0E3-F86E06DE5EEE}"/>
              </a:ext>
            </a:extLst>
          </p:cNvPr>
          <p:cNvPicPr>
            <a:picLocks noChangeAspect="1"/>
          </p:cNvPicPr>
          <p:nvPr userDrawn="1"/>
        </p:nvPicPr>
        <p:blipFill>
          <a:blip r:embed="rId3"/>
          <a:stretch>
            <a:fillRect/>
          </a:stretch>
        </p:blipFill>
        <p:spPr>
          <a:xfrm>
            <a:off x="4229" y="0"/>
            <a:ext cx="9135541" cy="5143500"/>
          </a:xfrm>
          <a:prstGeom prst="rect">
            <a:avLst/>
          </a:prstGeom>
        </p:spPr>
      </p:pic>
    </p:spTree>
    <p:extLst>
      <p:ext uri="{BB962C8B-B14F-4D97-AF65-F5344CB8AC3E}">
        <p14:creationId xmlns:p14="http://schemas.microsoft.com/office/powerpoint/2010/main" val="3223105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A5DE60-A586-684F-AB8B-5D6D6C8CC30E}"/>
              </a:ext>
            </a:extLst>
          </p:cNvPr>
          <p:cNvPicPr>
            <a:picLocks noChangeAspect="1"/>
          </p:cNvPicPr>
          <p:nvPr userDrawn="1"/>
        </p:nvPicPr>
        <p:blipFill>
          <a:blip r:embed="rId2"/>
          <a:stretch>
            <a:fillRect/>
          </a:stretch>
        </p:blipFill>
        <p:spPr>
          <a:xfrm>
            <a:off x="4229" y="0"/>
            <a:ext cx="9135541" cy="5143500"/>
          </a:xfrm>
          <a:prstGeom prst="rect">
            <a:avLst/>
          </a:prstGeom>
        </p:spPr>
      </p:pic>
    </p:spTree>
    <p:extLst>
      <p:ext uri="{BB962C8B-B14F-4D97-AF65-F5344CB8AC3E}">
        <p14:creationId xmlns:p14="http://schemas.microsoft.com/office/powerpoint/2010/main" val="169213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4EFAE1-7B7A-114A-85A1-326B0EC74BBE}"/>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FBAB64FA-9639-1A48-9660-513C789636C2}"/>
              </a:ext>
            </a:extLst>
          </p:cNvPr>
          <p:cNvSpPr>
            <a:spLocks noGrp="1"/>
          </p:cNvSpPr>
          <p:nvPr>
            <p:ph type="sldNum" sz="quarter" idx="11"/>
          </p:nvPr>
        </p:nvSpPr>
        <p:spPr/>
        <p:txBody>
          <a:bodyPr/>
          <a:lstStyle/>
          <a:p>
            <a:fld id="{C19DCF79-8D0F-6F4D-A6DF-4BF78324B6C7}" type="slidenum">
              <a:rPr lang="en-US" smtClean="0"/>
              <a:pPr/>
              <a:t>‹#›</a:t>
            </a:fld>
            <a:endParaRPr lang="en-US" dirty="0"/>
          </a:p>
        </p:txBody>
      </p:sp>
      <p:pic>
        <p:nvPicPr>
          <p:cNvPr id="12" name="Picture 11">
            <a:extLst>
              <a:ext uri="{FF2B5EF4-FFF2-40B4-BE49-F238E27FC236}">
                <a16:creationId xmlns:a16="http://schemas.microsoft.com/office/drawing/2014/main" id="{9FFFECFE-6A91-A449-8DE2-89AFE4541F0E}"/>
              </a:ext>
            </a:extLst>
          </p:cNvPr>
          <p:cNvPicPr>
            <a:picLocks noChangeAspect="1"/>
          </p:cNvPicPr>
          <p:nvPr userDrawn="1"/>
        </p:nvPicPr>
        <p:blipFill>
          <a:blip r:embed="rId2"/>
          <a:stretch>
            <a:fillRect/>
          </a:stretch>
        </p:blipFill>
        <p:spPr>
          <a:xfrm>
            <a:off x="360000" y="360000"/>
            <a:ext cx="1260000" cy="624836"/>
          </a:xfrm>
          <a:prstGeom prst="rect">
            <a:avLst/>
          </a:prstGeom>
        </p:spPr>
      </p:pic>
      <p:sp>
        <p:nvSpPr>
          <p:cNvPr id="13" name="Title 14">
            <a:extLst>
              <a:ext uri="{FF2B5EF4-FFF2-40B4-BE49-F238E27FC236}">
                <a16:creationId xmlns:a16="http://schemas.microsoft.com/office/drawing/2014/main" id="{3EACBD78-F114-DB45-A1B3-D20622FB9216}"/>
              </a:ext>
            </a:extLst>
          </p:cNvPr>
          <p:cNvSpPr>
            <a:spLocks noGrp="1"/>
          </p:cNvSpPr>
          <p:nvPr>
            <p:ph type="title" hasCustomPrompt="1"/>
          </p:nvPr>
        </p:nvSpPr>
        <p:spPr>
          <a:xfrm>
            <a:off x="261255" y="2129966"/>
            <a:ext cx="4475501" cy="1071562"/>
          </a:xfrm>
        </p:spPr>
        <p:txBody>
          <a:bodyPr anchor="b">
            <a:normAutofit/>
          </a:bodyPr>
          <a:lstStyle>
            <a:lvl1pPr>
              <a:defRPr sz="3500">
                <a:solidFill>
                  <a:schemeClr val="bg1"/>
                </a:solidFill>
              </a:defRPr>
            </a:lvl1pPr>
          </a:lstStyle>
          <a:p>
            <a:r>
              <a:rPr lang="en-US" dirty="0"/>
              <a:t>CLICK TO EDIT TITLE STYLE IN TWO LINES</a:t>
            </a:r>
          </a:p>
        </p:txBody>
      </p:sp>
      <p:sp>
        <p:nvSpPr>
          <p:cNvPr id="27" name="Text Placeholder 19">
            <a:extLst>
              <a:ext uri="{FF2B5EF4-FFF2-40B4-BE49-F238E27FC236}">
                <a16:creationId xmlns:a16="http://schemas.microsoft.com/office/drawing/2014/main" id="{D7144F27-8242-AD48-8910-97BA4B4ABD42}"/>
              </a:ext>
            </a:extLst>
          </p:cNvPr>
          <p:cNvSpPr>
            <a:spLocks noGrp="1"/>
          </p:cNvSpPr>
          <p:nvPr>
            <p:ph type="body" sz="quarter" idx="12" hasCustomPrompt="1"/>
          </p:nvPr>
        </p:nvSpPr>
        <p:spPr>
          <a:xfrm>
            <a:off x="261938" y="3360190"/>
            <a:ext cx="4474818" cy="492619"/>
          </a:xfrm>
          <a:prstGeom prst="rect">
            <a:avLst/>
          </a:prstGeom>
        </p:spPr>
        <p:txBody>
          <a:bodyPr anchor="ctr">
            <a:normAutofit/>
          </a:bodyPr>
          <a:lstStyle>
            <a:lvl1pPr>
              <a:defRPr sz="2600" b="0" i="0">
                <a:solidFill>
                  <a:schemeClr val="bg1"/>
                </a:solidFill>
                <a:latin typeface="Roboto Condensed" panose="02000000000000000000" pitchFamily="2" charset="0"/>
                <a:ea typeface="Roboto Condensed" panose="02000000000000000000" pitchFamily="2" charset="0"/>
              </a:defRPr>
            </a:lvl1pPr>
          </a:lstStyle>
          <a:p>
            <a:pPr lvl="0"/>
            <a:r>
              <a:rPr lang="en-US" dirty="0"/>
              <a:t>Click to edit subtitle style</a:t>
            </a:r>
          </a:p>
        </p:txBody>
      </p:sp>
      <p:sp>
        <p:nvSpPr>
          <p:cNvPr id="28" name="Text Placeholder 19">
            <a:extLst>
              <a:ext uri="{FF2B5EF4-FFF2-40B4-BE49-F238E27FC236}">
                <a16:creationId xmlns:a16="http://schemas.microsoft.com/office/drawing/2014/main" id="{7E53ACB0-52DC-2540-A17D-C7EF9003C1CA}"/>
              </a:ext>
            </a:extLst>
          </p:cNvPr>
          <p:cNvSpPr>
            <a:spLocks noGrp="1"/>
          </p:cNvSpPr>
          <p:nvPr>
            <p:ph type="body" sz="quarter" idx="13" hasCustomPrompt="1"/>
          </p:nvPr>
        </p:nvSpPr>
        <p:spPr>
          <a:xfrm>
            <a:off x="261936" y="3986914"/>
            <a:ext cx="4474817" cy="564544"/>
          </a:xfrm>
          <a:prstGeom prst="rect">
            <a:avLst/>
          </a:prstGeom>
        </p:spPr>
        <p:txBody>
          <a:bodyPr>
            <a:noAutofit/>
          </a:bodyPr>
          <a:lstStyle>
            <a:lvl1pPr>
              <a:lnSpc>
                <a:spcPts val="2200"/>
              </a:lnSpc>
              <a:spcBef>
                <a:spcPts val="0"/>
              </a:spcBef>
              <a:spcAft>
                <a:spcPts val="0"/>
              </a:spcAft>
              <a:defRPr sz="1800" b="0" i="0">
                <a:solidFill>
                  <a:schemeClr val="bg1"/>
                </a:solidFill>
                <a:latin typeface="Roboto Condensed" panose="02000000000000000000" pitchFamily="2" charset="0"/>
                <a:ea typeface="Roboto Condensed" panose="02000000000000000000" pitchFamily="2" charset="0"/>
              </a:defRPr>
            </a:lvl1pPr>
          </a:lstStyle>
          <a:p>
            <a:pPr lvl="0"/>
            <a:r>
              <a:rPr lang="en-US" dirty="0"/>
              <a:t>Click to edit author style</a:t>
            </a:r>
            <a:br>
              <a:rPr lang="en-US" dirty="0"/>
            </a:br>
            <a:r>
              <a:rPr lang="en-US" dirty="0"/>
              <a:t>(max two lines)</a:t>
            </a:r>
          </a:p>
        </p:txBody>
      </p:sp>
      <p:cxnSp>
        <p:nvCxnSpPr>
          <p:cNvPr id="19" name="Straight Connector 18">
            <a:extLst>
              <a:ext uri="{FF2B5EF4-FFF2-40B4-BE49-F238E27FC236}">
                <a16:creationId xmlns:a16="http://schemas.microsoft.com/office/drawing/2014/main" id="{637939AD-873B-8D4F-9AE9-3E42D7A77C1D}"/>
              </a:ext>
            </a:extLst>
          </p:cNvPr>
          <p:cNvCxnSpPr>
            <a:cxnSpLocks/>
          </p:cNvCxnSpPr>
          <p:nvPr userDrawn="1"/>
        </p:nvCxnSpPr>
        <p:spPr>
          <a:xfrm>
            <a:off x="261256" y="4683893"/>
            <a:ext cx="4471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4CAB042-B6B7-4943-A5B5-5316A20BA565}"/>
              </a:ext>
            </a:extLst>
          </p:cNvPr>
          <p:cNvSpPr>
            <a:spLocks noGrp="1"/>
          </p:cNvSpPr>
          <p:nvPr>
            <p:ph type="pic" sz="quarter" idx="14"/>
          </p:nvPr>
        </p:nvSpPr>
        <p:spPr>
          <a:xfrm>
            <a:off x="0" y="0"/>
            <a:ext cx="9144000" cy="5143500"/>
          </a:xfrm>
        </p:spPr>
        <p:txBody>
          <a:bodyPr/>
          <a:lstStyle/>
          <a:p>
            <a:endParaRPr lang="en-US" dirty="0"/>
          </a:p>
        </p:txBody>
      </p:sp>
    </p:spTree>
    <p:extLst>
      <p:ext uri="{BB962C8B-B14F-4D97-AF65-F5344CB8AC3E}">
        <p14:creationId xmlns:p14="http://schemas.microsoft.com/office/powerpoint/2010/main" val="42233496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uthors">
    <p:spTree>
      <p:nvGrpSpPr>
        <p:cNvPr id="1" name=""/>
        <p:cNvGrpSpPr/>
        <p:nvPr/>
      </p:nvGrpSpPr>
      <p:grpSpPr>
        <a:xfrm>
          <a:off x="0" y="0"/>
          <a:ext cx="0" cy="0"/>
          <a:chOff x="0" y="0"/>
          <a:chExt cx="0" cy="0"/>
        </a:xfrm>
      </p:grpSpPr>
      <p:pic>
        <p:nvPicPr>
          <p:cNvPr id="12" name="Picture 11" descr="A picture containing text, screenshot, picture frame, clipart&#10;&#10;Description automatically generated">
            <a:extLst>
              <a:ext uri="{FF2B5EF4-FFF2-40B4-BE49-F238E27FC236}">
                <a16:creationId xmlns:a16="http://schemas.microsoft.com/office/drawing/2014/main" id="{15372907-6F25-CF4C-9DD6-6C164B6B95B9}"/>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7" name="Rectangle 6">
            <a:extLst>
              <a:ext uri="{FF2B5EF4-FFF2-40B4-BE49-F238E27FC236}">
                <a16:creationId xmlns:a16="http://schemas.microsoft.com/office/drawing/2014/main" id="{D092C8FE-BEE1-2941-B091-DED89170850A}"/>
              </a:ext>
            </a:extLst>
          </p:cNvPr>
          <p:cNvSpPr/>
          <p:nvPr userDrawn="1"/>
        </p:nvSpPr>
        <p:spPr>
          <a:xfrm>
            <a:off x="736169" y="604434"/>
            <a:ext cx="7865390" cy="4021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2A68F77-56C3-2A49-853E-73208F6F8644}"/>
              </a:ext>
            </a:extLst>
          </p:cNvPr>
          <p:cNvSpPr>
            <a:spLocks noGrp="1"/>
          </p:cNvSpPr>
          <p:nvPr>
            <p:ph type="title"/>
          </p:nvPr>
        </p:nvSpPr>
        <p:spPr>
          <a:xfrm>
            <a:off x="457200" y="480047"/>
            <a:ext cx="8229600" cy="1071562"/>
          </a:xfrm>
        </p:spPr>
        <p:txBody>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C8E3A8DA-ED1D-0C4A-8684-E7AEE8004D86}"/>
              </a:ext>
            </a:extLst>
          </p:cNvPr>
          <p:cNvSpPr>
            <a:spLocks noGrp="1"/>
          </p:cNvSpPr>
          <p:nvPr>
            <p:ph type="pic" sz="quarter" idx="12" hasCustomPrompt="1"/>
          </p:nvPr>
        </p:nvSpPr>
        <p:spPr>
          <a:xfrm>
            <a:off x="468313" y="1695449"/>
            <a:ext cx="1260000" cy="1530000"/>
          </a:xfrm>
          <a:prstGeom prst="rect">
            <a:avLst/>
          </a:prstGeom>
        </p:spPr>
        <p:txBody>
          <a:bodyPr>
            <a:normAutofit/>
          </a:bodyPr>
          <a:lstStyle>
            <a:lvl1pPr>
              <a:defRPr sz="1600"/>
            </a:lvl1pPr>
          </a:lstStyle>
          <a:p>
            <a:r>
              <a:rPr lang="en-US" dirty="0"/>
              <a:t>Picture</a:t>
            </a:r>
          </a:p>
        </p:txBody>
      </p:sp>
      <p:sp>
        <p:nvSpPr>
          <p:cNvPr id="11" name="Content Placeholder 10">
            <a:extLst>
              <a:ext uri="{FF2B5EF4-FFF2-40B4-BE49-F238E27FC236}">
                <a16:creationId xmlns:a16="http://schemas.microsoft.com/office/drawing/2014/main" id="{762CB09C-31C8-614F-B24A-9A3786649A44}"/>
              </a:ext>
            </a:extLst>
          </p:cNvPr>
          <p:cNvSpPr>
            <a:spLocks noGrp="1"/>
          </p:cNvSpPr>
          <p:nvPr>
            <p:ph sz="quarter" idx="13"/>
          </p:nvPr>
        </p:nvSpPr>
        <p:spPr>
          <a:xfrm>
            <a:off x="1866622" y="1695450"/>
            <a:ext cx="2034050" cy="87630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17" name="Content Placeholder 10">
            <a:extLst>
              <a:ext uri="{FF2B5EF4-FFF2-40B4-BE49-F238E27FC236}">
                <a16:creationId xmlns:a16="http://schemas.microsoft.com/office/drawing/2014/main" id="{239C6967-6045-0C44-97DF-B68BCBD2BECB}"/>
              </a:ext>
            </a:extLst>
          </p:cNvPr>
          <p:cNvSpPr>
            <a:spLocks noGrp="1"/>
          </p:cNvSpPr>
          <p:nvPr>
            <p:ph sz="quarter" idx="19"/>
          </p:nvPr>
        </p:nvSpPr>
        <p:spPr>
          <a:xfrm>
            <a:off x="6652800" y="1695450"/>
            <a:ext cx="2034000" cy="87630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9" name="Picture Placeholder 7">
            <a:extLst>
              <a:ext uri="{FF2B5EF4-FFF2-40B4-BE49-F238E27FC236}">
                <a16:creationId xmlns:a16="http://schemas.microsoft.com/office/drawing/2014/main" id="{AE0D42C3-D266-CB47-85C9-EBCBF9404DCF}"/>
              </a:ext>
            </a:extLst>
          </p:cNvPr>
          <p:cNvSpPr>
            <a:spLocks noGrp="1"/>
          </p:cNvSpPr>
          <p:nvPr>
            <p:ph type="pic" sz="quarter" idx="20" hasCustomPrompt="1"/>
          </p:nvPr>
        </p:nvSpPr>
        <p:spPr>
          <a:xfrm>
            <a:off x="5254491" y="1695449"/>
            <a:ext cx="1260000" cy="1530000"/>
          </a:xfrm>
          <a:prstGeom prst="rect">
            <a:avLst/>
          </a:prstGeom>
        </p:spPr>
        <p:txBody>
          <a:bodyPr>
            <a:normAutofit/>
          </a:bodyPr>
          <a:lstStyle>
            <a:lvl1pPr>
              <a:defRPr sz="1600"/>
            </a:lvl1pPr>
          </a:lstStyle>
          <a:p>
            <a:r>
              <a:rPr lang="en-US" dirty="0"/>
              <a:t>Picture</a:t>
            </a:r>
          </a:p>
        </p:txBody>
      </p:sp>
    </p:spTree>
    <p:extLst>
      <p:ext uri="{BB962C8B-B14F-4D97-AF65-F5344CB8AC3E}">
        <p14:creationId xmlns:p14="http://schemas.microsoft.com/office/powerpoint/2010/main" val="394359882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lock colour)">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3D4E544-1FE7-714E-BE25-C1E92514C660}"/>
              </a:ext>
            </a:extLst>
          </p:cNvPr>
          <p:cNvPicPr>
            <a:picLocks noChangeAspect="1"/>
          </p:cNvPicPr>
          <p:nvPr userDrawn="1"/>
        </p:nvPicPr>
        <p:blipFill>
          <a:blip r:embed="rId2"/>
          <a:stretch>
            <a:fillRect/>
          </a:stretch>
        </p:blipFill>
        <p:spPr>
          <a:xfrm>
            <a:off x="210268" y="214430"/>
            <a:ext cx="1554114" cy="919045"/>
          </a:xfrm>
          <a:prstGeom prst="rect">
            <a:avLst/>
          </a:prstGeom>
        </p:spPr>
      </p:pic>
      <p:sp>
        <p:nvSpPr>
          <p:cNvPr id="11" name="Rectangle 10">
            <a:extLst>
              <a:ext uri="{FF2B5EF4-FFF2-40B4-BE49-F238E27FC236}">
                <a16:creationId xmlns:a16="http://schemas.microsoft.com/office/drawing/2014/main" id="{14A2BFC1-9FD7-1E4A-BE02-4C340CB68114}"/>
              </a:ext>
            </a:extLst>
          </p:cNvPr>
          <p:cNvSpPr/>
          <p:nvPr userDrawn="1"/>
        </p:nvSpPr>
        <p:spPr>
          <a:xfrm>
            <a:off x="0" y="1345500"/>
            <a:ext cx="9144000" cy="37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774D4096-0EAB-3E4C-B20B-4F65BFAE1DB3}"/>
              </a:ext>
            </a:extLst>
          </p:cNvPr>
          <p:cNvSpPr>
            <a:spLocks noGrp="1"/>
          </p:cNvSpPr>
          <p:nvPr>
            <p:ph type="title" hasCustomPrompt="1"/>
          </p:nvPr>
        </p:nvSpPr>
        <p:spPr>
          <a:xfrm>
            <a:off x="261258" y="2129966"/>
            <a:ext cx="5908884" cy="1071562"/>
          </a:xfrm>
        </p:spPr>
        <p:txBody>
          <a:bodyPr anchor="b">
            <a:normAutofit/>
          </a:bodyPr>
          <a:lstStyle>
            <a:lvl1pPr>
              <a:defRPr sz="3500">
                <a:solidFill>
                  <a:schemeClr val="bg1"/>
                </a:solidFill>
              </a:defRPr>
            </a:lvl1pPr>
          </a:lstStyle>
          <a:p>
            <a:r>
              <a:rPr lang="en-US" dirty="0"/>
              <a:t>CLICK TO EDIT MASTER TITLE STYLE IN TWO LINES)</a:t>
            </a:r>
          </a:p>
        </p:txBody>
      </p:sp>
      <p:sp>
        <p:nvSpPr>
          <p:cNvPr id="20" name="Text Placeholder 19">
            <a:extLst>
              <a:ext uri="{FF2B5EF4-FFF2-40B4-BE49-F238E27FC236}">
                <a16:creationId xmlns:a16="http://schemas.microsoft.com/office/drawing/2014/main" id="{BDD83B89-15DE-9C4A-82A6-D6753CD0516E}"/>
              </a:ext>
            </a:extLst>
          </p:cNvPr>
          <p:cNvSpPr>
            <a:spLocks noGrp="1"/>
          </p:cNvSpPr>
          <p:nvPr>
            <p:ph type="body" sz="quarter" idx="10" hasCustomPrompt="1"/>
          </p:nvPr>
        </p:nvSpPr>
        <p:spPr>
          <a:xfrm>
            <a:off x="261938" y="3359388"/>
            <a:ext cx="5908204" cy="493422"/>
          </a:xfrm>
          <a:prstGeom prst="rect">
            <a:avLst/>
          </a:prstGeom>
        </p:spPr>
        <p:txBody>
          <a:bodyPr anchor="ctr">
            <a:normAutofit/>
          </a:bodyPr>
          <a:lstStyle>
            <a:lvl1pPr>
              <a:defRPr sz="2600" b="0" i="0">
                <a:solidFill>
                  <a:schemeClr val="bg2"/>
                </a:solidFill>
                <a:latin typeface="Roboto Condensed" panose="02000000000000000000" pitchFamily="2" charset="0"/>
                <a:ea typeface="Roboto Condensed" panose="02000000000000000000" pitchFamily="2" charset="0"/>
              </a:defRPr>
            </a:lvl1pPr>
          </a:lstStyle>
          <a:p>
            <a:pPr lvl="0"/>
            <a:r>
              <a:rPr lang="en-US" dirty="0"/>
              <a:t>Click to edit master subtitle style</a:t>
            </a:r>
          </a:p>
        </p:txBody>
      </p:sp>
      <p:sp>
        <p:nvSpPr>
          <p:cNvPr id="21" name="Text Placeholder 19">
            <a:extLst>
              <a:ext uri="{FF2B5EF4-FFF2-40B4-BE49-F238E27FC236}">
                <a16:creationId xmlns:a16="http://schemas.microsoft.com/office/drawing/2014/main" id="{E866F90A-6408-3743-8233-5612E452413F}"/>
              </a:ext>
            </a:extLst>
          </p:cNvPr>
          <p:cNvSpPr>
            <a:spLocks noGrp="1"/>
          </p:cNvSpPr>
          <p:nvPr>
            <p:ph type="body" sz="quarter" idx="11" hasCustomPrompt="1"/>
          </p:nvPr>
        </p:nvSpPr>
        <p:spPr>
          <a:xfrm>
            <a:off x="261938" y="3985994"/>
            <a:ext cx="5908203" cy="565464"/>
          </a:xfrm>
          <a:prstGeom prst="rect">
            <a:avLst/>
          </a:prstGeom>
        </p:spPr>
        <p:txBody>
          <a:bodyPr>
            <a:noAutofit/>
          </a:bodyPr>
          <a:lstStyle>
            <a:lvl1pPr>
              <a:lnSpc>
                <a:spcPts val="2200"/>
              </a:lnSpc>
              <a:spcBef>
                <a:spcPts val="0"/>
              </a:spcBef>
              <a:spcAft>
                <a:spcPts val="0"/>
              </a:spcAft>
              <a:defRPr sz="1800" b="0" i="0">
                <a:solidFill>
                  <a:schemeClr val="bg2"/>
                </a:solidFill>
                <a:latin typeface="Roboto Condensed" panose="02000000000000000000" pitchFamily="2" charset="0"/>
                <a:ea typeface="Roboto Condensed" panose="02000000000000000000" pitchFamily="2" charset="0"/>
              </a:defRPr>
            </a:lvl1pPr>
          </a:lstStyle>
          <a:p>
            <a:pPr lvl="0"/>
            <a:r>
              <a:rPr lang="en-US" dirty="0"/>
              <a:t>Click to edit master author style</a:t>
            </a:r>
            <a:br>
              <a:rPr lang="en-US" dirty="0"/>
            </a:br>
            <a:r>
              <a:rPr lang="en-US" dirty="0"/>
              <a:t>(max two lines)</a:t>
            </a:r>
          </a:p>
        </p:txBody>
      </p:sp>
    </p:spTree>
    <p:extLst>
      <p:ext uri="{BB962C8B-B14F-4D97-AF65-F5344CB8AC3E}">
        <p14:creationId xmlns:p14="http://schemas.microsoft.com/office/powerpoint/2010/main" val="287147958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mage + colour)">
    <p:spTree>
      <p:nvGrpSpPr>
        <p:cNvPr id="1" name=""/>
        <p:cNvGrpSpPr/>
        <p:nvPr/>
      </p:nvGrpSpPr>
      <p:grpSpPr>
        <a:xfrm>
          <a:off x="0" y="0"/>
          <a:ext cx="0" cy="0"/>
          <a:chOff x="0" y="0"/>
          <a:chExt cx="0" cy="0"/>
        </a:xfrm>
      </p:grpSpPr>
      <p:sp>
        <p:nvSpPr>
          <p:cNvPr id="13" name="Title 14">
            <a:extLst>
              <a:ext uri="{FF2B5EF4-FFF2-40B4-BE49-F238E27FC236}">
                <a16:creationId xmlns:a16="http://schemas.microsoft.com/office/drawing/2014/main" id="{3EACBD78-F114-DB45-A1B3-D20622FB9216}"/>
              </a:ext>
            </a:extLst>
          </p:cNvPr>
          <p:cNvSpPr>
            <a:spLocks noGrp="1"/>
          </p:cNvSpPr>
          <p:nvPr>
            <p:ph type="title" hasCustomPrompt="1"/>
          </p:nvPr>
        </p:nvSpPr>
        <p:spPr>
          <a:xfrm>
            <a:off x="3433698" y="2724466"/>
            <a:ext cx="4787663" cy="1071562"/>
          </a:xfrm>
        </p:spPr>
        <p:txBody>
          <a:bodyPr anchor="b">
            <a:normAutofit/>
          </a:bodyPr>
          <a:lstStyle>
            <a:lvl1pPr>
              <a:defRPr sz="3500">
                <a:solidFill>
                  <a:schemeClr val="bg1"/>
                </a:solidFill>
              </a:defRPr>
            </a:lvl1pPr>
          </a:lstStyle>
          <a:p>
            <a:r>
              <a:rPr lang="en-US" dirty="0"/>
              <a:t>CLICK TO EDIT TITLE STYLE IN TWO LINES</a:t>
            </a:r>
          </a:p>
        </p:txBody>
      </p:sp>
      <p:sp>
        <p:nvSpPr>
          <p:cNvPr id="28" name="Text Placeholder 19">
            <a:extLst>
              <a:ext uri="{FF2B5EF4-FFF2-40B4-BE49-F238E27FC236}">
                <a16:creationId xmlns:a16="http://schemas.microsoft.com/office/drawing/2014/main" id="{7E53ACB0-52DC-2540-A17D-C7EF9003C1CA}"/>
              </a:ext>
            </a:extLst>
          </p:cNvPr>
          <p:cNvSpPr>
            <a:spLocks noGrp="1"/>
          </p:cNvSpPr>
          <p:nvPr>
            <p:ph type="body" sz="quarter" idx="13" hasCustomPrompt="1"/>
          </p:nvPr>
        </p:nvSpPr>
        <p:spPr>
          <a:xfrm>
            <a:off x="3433698" y="3965142"/>
            <a:ext cx="4787663" cy="564544"/>
          </a:xfrm>
          <a:prstGeom prst="rect">
            <a:avLst/>
          </a:prstGeom>
        </p:spPr>
        <p:txBody>
          <a:bodyPr>
            <a:noAutofit/>
          </a:bodyPr>
          <a:lstStyle>
            <a:lvl1pPr>
              <a:lnSpc>
                <a:spcPts val="2200"/>
              </a:lnSpc>
              <a:spcBef>
                <a:spcPts val="0"/>
              </a:spcBef>
              <a:spcAft>
                <a:spcPts val="0"/>
              </a:spcAft>
              <a:defRPr sz="1800" b="0" i="0">
                <a:solidFill>
                  <a:schemeClr val="bg1"/>
                </a:solidFill>
                <a:latin typeface="Roboto Condensed" panose="02000000000000000000" pitchFamily="2" charset="0"/>
                <a:ea typeface="Roboto Condensed" panose="02000000000000000000" pitchFamily="2" charset="0"/>
              </a:defRPr>
            </a:lvl1pPr>
          </a:lstStyle>
          <a:p>
            <a:pPr lvl="0"/>
            <a:r>
              <a:rPr lang="en-US" dirty="0"/>
              <a:t>Click to edit subtitle/detail style</a:t>
            </a:r>
            <a:br>
              <a:rPr lang="en-US" dirty="0"/>
            </a:br>
            <a:r>
              <a:rPr lang="en-US" dirty="0"/>
              <a:t>(max two lines)</a:t>
            </a:r>
          </a:p>
        </p:txBody>
      </p:sp>
      <p:sp>
        <p:nvSpPr>
          <p:cNvPr id="3" name="Picture Placeholder 2">
            <a:extLst>
              <a:ext uri="{FF2B5EF4-FFF2-40B4-BE49-F238E27FC236}">
                <a16:creationId xmlns:a16="http://schemas.microsoft.com/office/drawing/2014/main" id="{6DBD5D87-ADDF-F947-A100-D230F3091170}"/>
              </a:ext>
            </a:extLst>
          </p:cNvPr>
          <p:cNvSpPr>
            <a:spLocks noGrp="1"/>
          </p:cNvSpPr>
          <p:nvPr>
            <p:ph type="pic" sz="quarter" idx="14"/>
          </p:nvPr>
        </p:nvSpPr>
        <p:spPr>
          <a:xfrm>
            <a:off x="0" y="1343490"/>
            <a:ext cx="9144000" cy="3343736"/>
          </a:xfrm>
        </p:spPr>
        <p:txBody>
          <a:bodyPr/>
          <a:lstStyle/>
          <a:p>
            <a:endParaRPr lang="en-US" dirty="0"/>
          </a:p>
        </p:txBody>
      </p:sp>
      <p:pic>
        <p:nvPicPr>
          <p:cNvPr id="10" name="Picture 9" descr="A close up of a logo&#10;&#10;Description automatically generated">
            <a:extLst>
              <a:ext uri="{FF2B5EF4-FFF2-40B4-BE49-F238E27FC236}">
                <a16:creationId xmlns:a16="http://schemas.microsoft.com/office/drawing/2014/main" id="{4B8BECD1-238D-0C49-B6D3-C813911C80EE}"/>
              </a:ext>
            </a:extLst>
          </p:cNvPr>
          <p:cNvPicPr>
            <a:picLocks noChangeAspect="1"/>
          </p:cNvPicPr>
          <p:nvPr userDrawn="1"/>
        </p:nvPicPr>
        <p:blipFill>
          <a:blip r:embed="rId2"/>
          <a:stretch>
            <a:fillRect/>
          </a:stretch>
        </p:blipFill>
        <p:spPr>
          <a:xfrm>
            <a:off x="210268" y="214430"/>
            <a:ext cx="1554114" cy="919045"/>
          </a:xfrm>
          <a:prstGeom prst="rect">
            <a:avLst/>
          </a:prstGeom>
        </p:spPr>
      </p:pic>
    </p:spTree>
    <p:extLst>
      <p:ext uri="{BB962C8B-B14F-4D97-AF65-F5344CB8AC3E}">
        <p14:creationId xmlns:p14="http://schemas.microsoft.com/office/powerpoint/2010/main" val="329774915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86EF3A-372F-3B44-B0A7-90C09B780290}"/>
              </a:ext>
            </a:extLst>
          </p:cNvPr>
          <p:cNvSpPr/>
          <p:nvPr userDrawn="1"/>
        </p:nvSpPr>
        <p:spPr>
          <a:xfrm>
            <a:off x="0" y="-450"/>
            <a:ext cx="2286000" cy="514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6708CE2-F6A0-BB4B-A35B-FA585A163E50}"/>
              </a:ext>
            </a:extLst>
          </p:cNvPr>
          <p:cNvCxnSpPr>
            <a:cxnSpLocks/>
          </p:cNvCxnSpPr>
          <p:nvPr userDrawn="1"/>
        </p:nvCxnSpPr>
        <p:spPr>
          <a:xfrm>
            <a:off x="2286000" y="4431377"/>
            <a:ext cx="50806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F2F5A91E-7E16-884D-AD57-E7E30FFAACC9}"/>
              </a:ext>
            </a:extLst>
          </p:cNvPr>
          <p:cNvSpPr>
            <a:spLocks noGrp="1"/>
          </p:cNvSpPr>
          <p:nvPr>
            <p:ph type="body" sz="quarter" idx="13" hasCustomPrompt="1"/>
          </p:nvPr>
        </p:nvSpPr>
        <p:spPr>
          <a:xfrm>
            <a:off x="2696562" y="1595391"/>
            <a:ext cx="5379232" cy="1785103"/>
          </a:xfrm>
          <a:prstGeom prst="rect">
            <a:avLst/>
          </a:prstGeo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i="0" baseline="0">
                <a:solidFill>
                  <a:schemeClr val="tx2"/>
                </a:solidFill>
                <a:latin typeface="Roboto Condensed" panose="02000000000000000000" pitchFamily="2" charset="0"/>
                <a:ea typeface="Roboto Condensed" panose="02000000000000000000" pitchFamily="2" charset="0"/>
                <a:cs typeface="Roboto" panose="02000000000000000000" pitchFamily="2"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edit medium quote of about 6 lines Click to edit medium quote of about 6 lines Click to edit medium quote of about 6 lines</a:t>
            </a:r>
            <a:endParaRPr lang="en-US" dirty="0"/>
          </a:p>
        </p:txBody>
      </p:sp>
      <p:sp>
        <p:nvSpPr>
          <p:cNvPr id="19" name="Text Placeholder 2">
            <a:extLst>
              <a:ext uri="{FF2B5EF4-FFF2-40B4-BE49-F238E27FC236}">
                <a16:creationId xmlns:a16="http://schemas.microsoft.com/office/drawing/2014/main" id="{21FCFBE0-8EB8-3F4C-8911-3C4068F15D8D}"/>
              </a:ext>
            </a:extLst>
          </p:cNvPr>
          <p:cNvSpPr>
            <a:spLocks noGrp="1"/>
          </p:cNvSpPr>
          <p:nvPr>
            <p:ph type="body" sz="quarter" idx="17" hasCustomPrompt="1"/>
          </p:nvPr>
        </p:nvSpPr>
        <p:spPr>
          <a:xfrm>
            <a:off x="2697424" y="3443750"/>
            <a:ext cx="2982913" cy="252957"/>
          </a:xfrm>
          <a:prstGeom prst="rect">
            <a:avLst/>
          </a:prstGeom>
        </p:spPr>
        <p:txBody>
          <a:bodyPr anchor="t">
            <a:noAutofit/>
          </a:bodyPr>
          <a:lstStyle>
            <a:lvl1pPr>
              <a:defRPr sz="1400" baseline="0">
                <a:solidFill>
                  <a:schemeClr val="tx2"/>
                </a:solidFill>
              </a:defRPr>
            </a:lvl1pPr>
          </a:lstStyle>
          <a:p>
            <a:pPr lvl="0"/>
            <a:r>
              <a:rPr lang="en-US" dirty="0"/>
              <a:t>− Click to insert source</a:t>
            </a:r>
          </a:p>
        </p:txBody>
      </p:sp>
      <p:pic>
        <p:nvPicPr>
          <p:cNvPr id="12" name="Picture 11">
            <a:extLst>
              <a:ext uri="{FF2B5EF4-FFF2-40B4-BE49-F238E27FC236}">
                <a16:creationId xmlns:a16="http://schemas.microsoft.com/office/drawing/2014/main" id="{C6091DA9-16DD-484F-BC24-E8EB80788CFF}"/>
              </a:ext>
            </a:extLst>
          </p:cNvPr>
          <p:cNvPicPr>
            <a:picLocks noChangeAspect="1"/>
          </p:cNvPicPr>
          <p:nvPr userDrawn="1"/>
        </p:nvPicPr>
        <p:blipFill>
          <a:blip r:embed="rId2"/>
          <a:stretch>
            <a:fillRect/>
          </a:stretch>
        </p:blipFill>
        <p:spPr>
          <a:xfrm>
            <a:off x="360000" y="360000"/>
            <a:ext cx="1260000" cy="624836"/>
          </a:xfrm>
          <a:prstGeom prst="rect">
            <a:avLst/>
          </a:prstGeom>
        </p:spPr>
      </p:pic>
    </p:spTree>
    <p:extLst>
      <p:ext uri="{BB962C8B-B14F-4D97-AF65-F5344CB8AC3E}">
        <p14:creationId xmlns:p14="http://schemas.microsoft.com/office/powerpoint/2010/main" val="61171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attribu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86EF3A-372F-3B44-B0A7-90C09B780290}"/>
              </a:ext>
            </a:extLst>
          </p:cNvPr>
          <p:cNvSpPr/>
          <p:nvPr userDrawn="1"/>
        </p:nvSpPr>
        <p:spPr>
          <a:xfrm>
            <a:off x="0" y="-450"/>
            <a:ext cx="2286000" cy="514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6708CE2-F6A0-BB4B-A35B-FA585A163E50}"/>
              </a:ext>
            </a:extLst>
          </p:cNvPr>
          <p:cNvCxnSpPr>
            <a:cxnSpLocks/>
          </p:cNvCxnSpPr>
          <p:nvPr userDrawn="1"/>
        </p:nvCxnSpPr>
        <p:spPr>
          <a:xfrm>
            <a:off x="2286000" y="4431377"/>
            <a:ext cx="50806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F2F5A91E-7E16-884D-AD57-E7E30FFAACC9}"/>
              </a:ext>
            </a:extLst>
          </p:cNvPr>
          <p:cNvSpPr>
            <a:spLocks noGrp="1"/>
          </p:cNvSpPr>
          <p:nvPr>
            <p:ph type="body" sz="quarter" idx="13" hasCustomPrompt="1"/>
          </p:nvPr>
        </p:nvSpPr>
        <p:spPr>
          <a:xfrm>
            <a:off x="4244454" y="1595391"/>
            <a:ext cx="3831340" cy="1785103"/>
          </a:xfrm>
          <a:prstGeom prst="rect">
            <a:avLst/>
          </a:prstGeo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i="0" baseline="0">
                <a:solidFill>
                  <a:schemeClr val="tx2"/>
                </a:solidFill>
                <a:latin typeface="Roboto Condensed" panose="02000000000000000000" pitchFamily="2" charset="0"/>
                <a:ea typeface="Roboto Condensed" panose="02000000000000000000" pitchFamily="2" charset="0"/>
                <a:cs typeface="Roboto" panose="02000000000000000000" pitchFamily="2"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edit medium quote of about 6 lines</a:t>
            </a:r>
            <a:endParaRPr lang="en-US" dirty="0"/>
          </a:p>
        </p:txBody>
      </p:sp>
      <p:sp>
        <p:nvSpPr>
          <p:cNvPr id="19" name="Text Placeholder 2">
            <a:extLst>
              <a:ext uri="{FF2B5EF4-FFF2-40B4-BE49-F238E27FC236}">
                <a16:creationId xmlns:a16="http://schemas.microsoft.com/office/drawing/2014/main" id="{21FCFBE0-8EB8-3F4C-8911-3C4068F15D8D}"/>
              </a:ext>
            </a:extLst>
          </p:cNvPr>
          <p:cNvSpPr>
            <a:spLocks noGrp="1"/>
          </p:cNvSpPr>
          <p:nvPr>
            <p:ph type="body" sz="quarter" idx="17" hasCustomPrompt="1"/>
          </p:nvPr>
        </p:nvSpPr>
        <p:spPr>
          <a:xfrm>
            <a:off x="4244454" y="3443750"/>
            <a:ext cx="2982913" cy="252957"/>
          </a:xfrm>
          <a:prstGeom prst="rect">
            <a:avLst/>
          </a:prstGeom>
        </p:spPr>
        <p:txBody>
          <a:bodyPr anchor="t">
            <a:noAutofit/>
          </a:bodyPr>
          <a:lstStyle>
            <a:lvl1pPr>
              <a:defRPr sz="1400" baseline="0">
                <a:solidFill>
                  <a:schemeClr val="tx2"/>
                </a:solidFill>
              </a:defRPr>
            </a:lvl1pPr>
          </a:lstStyle>
          <a:p>
            <a:pPr lvl="0"/>
            <a:r>
              <a:rPr lang="en-US" dirty="0"/>
              <a:t>− Click to insert source</a:t>
            </a:r>
          </a:p>
        </p:txBody>
      </p:sp>
      <p:pic>
        <p:nvPicPr>
          <p:cNvPr id="12" name="Picture 11">
            <a:extLst>
              <a:ext uri="{FF2B5EF4-FFF2-40B4-BE49-F238E27FC236}">
                <a16:creationId xmlns:a16="http://schemas.microsoft.com/office/drawing/2014/main" id="{C6091DA9-16DD-484F-BC24-E8EB80788CFF}"/>
              </a:ext>
            </a:extLst>
          </p:cNvPr>
          <p:cNvPicPr>
            <a:picLocks noChangeAspect="1"/>
          </p:cNvPicPr>
          <p:nvPr userDrawn="1"/>
        </p:nvPicPr>
        <p:blipFill>
          <a:blip r:embed="rId2"/>
          <a:stretch>
            <a:fillRect/>
          </a:stretch>
        </p:blipFill>
        <p:spPr>
          <a:xfrm>
            <a:off x="360000" y="360000"/>
            <a:ext cx="1260000" cy="624836"/>
          </a:xfrm>
          <a:prstGeom prst="rect">
            <a:avLst/>
          </a:prstGeom>
        </p:spPr>
      </p:pic>
      <p:sp>
        <p:nvSpPr>
          <p:cNvPr id="11" name="Picture Placeholder 7">
            <a:extLst>
              <a:ext uri="{FF2B5EF4-FFF2-40B4-BE49-F238E27FC236}">
                <a16:creationId xmlns:a16="http://schemas.microsoft.com/office/drawing/2014/main" id="{1A122875-E4BD-1548-8377-A7955C723948}"/>
              </a:ext>
            </a:extLst>
          </p:cNvPr>
          <p:cNvSpPr>
            <a:spLocks noGrp="1"/>
          </p:cNvSpPr>
          <p:nvPr>
            <p:ph type="pic" sz="quarter" idx="12" hasCustomPrompt="1"/>
          </p:nvPr>
        </p:nvSpPr>
        <p:spPr>
          <a:xfrm>
            <a:off x="2696562" y="1750983"/>
            <a:ext cx="1260000" cy="1504977"/>
          </a:xfrm>
          <a:prstGeom prst="rect">
            <a:avLst/>
          </a:prstGeom>
        </p:spPr>
        <p:txBody>
          <a:bodyPr>
            <a:normAutofit/>
          </a:bodyPr>
          <a:lstStyle>
            <a:lvl1pPr>
              <a:defRPr sz="1600"/>
            </a:lvl1pPr>
          </a:lstStyle>
          <a:p>
            <a:r>
              <a:rPr lang="en-US" dirty="0"/>
              <a:t>Picture</a:t>
            </a:r>
          </a:p>
        </p:txBody>
      </p:sp>
      <p:sp>
        <p:nvSpPr>
          <p:cNvPr id="15" name="Content Placeholder 10">
            <a:extLst>
              <a:ext uri="{FF2B5EF4-FFF2-40B4-BE49-F238E27FC236}">
                <a16:creationId xmlns:a16="http://schemas.microsoft.com/office/drawing/2014/main" id="{9E8AB5C0-B7AF-AA4E-821F-0D73BFF713EC}"/>
              </a:ext>
            </a:extLst>
          </p:cNvPr>
          <p:cNvSpPr>
            <a:spLocks noGrp="1"/>
          </p:cNvSpPr>
          <p:nvPr>
            <p:ph sz="quarter" idx="18" hasCustomPrompt="1"/>
          </p:nvPr>
        </p:nvSpPr>
        <p:spPr>
          <a:xfrm>
            <a:off x="2602470" y="3338285"/>
            <a:ext cx="1412319" cy="406205"/>
          </a:xfrm>
        </p:spPr>
        <p:txBody>
          <a:bodyPr anchor="b">
            <a:noAutofit/>
          </a:bodyPr>
          <a:lstStyle>
            <a:lvl1pPr>
              <a:defRPr sz="1200"/>
            </a:lvl1pPr>
            <a:lvl2pPr>
              <a:defRPr sz="1600"/>
            </a:lvl2pPr>
            <a:lvl3pPr>
              <a:defRPr sz="1600"/>
            </a:lvl3pPr>
            <a:lvl4pPr>
              <a:defRPr sz="1600"/>
            </a:lvl4pPr>
            <a:lvl5pPr>
              <a:defRPr sz="1600"/>
            </a:lvl5pPr>
          </a:lstStyle>
          <a:p>
            <a:pPr lvl="0"/>
            <a:r>
              <a:rPr lang="en-US" dirty="0"/>
              <a:t>Click to edit details of picture</a:t>
            </a:r>
          </a:p>
        </p:txBody>
      </p:sp>
    </p:spTree>
    <p:extLst>
      <p:ext uri="{BB962C8B-B14F-4D97-AF65-F5344CB8AC3E}">
        <p14:creationId xmlns:p14="http://schemas.microsoft.com/office/powerpoint/2010/main" val="3544188050"/>
      </p:ext>
    </p:extLst>
  </p:cSld>
  <p:clrMapOvr>
    <a:masterClrMapping/>
  </p:clrMapOvr>
  <p:extLst>
    <p:ext uri="{DCECCB84-F9BA-43D5-87BE-67443E8EF086}">
      <p15:sldGuideLst xmlns:p15="http://schemas.microsoft.com/office/powerpoint/2012/main">
        <p15:guide id="1" orient="horz" pos="109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as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6FE96-B610-F24D-9A20-2C1998CCA72B}"/>
              </a:ext>
            </a:extLst>
          </p:cNvPr>
          <p:cNvPicPr>
            <a:picLocks noChangeAspect="1"/>
          </p:cNvPicPr>
          <p:nvPr userDrawn="1"/>
        </p:nvPicPr>
        <p:blipFill rotWithShape="1">
          <a:blip r:embed="rId2"/>
          <a:srcRect r="16053"/>
          <a:stretch/>
        </p:blipFill>
        <p:spPr>
          <a:xfrm>
            <a:off x="2671279" y="0"/>
            <a:ext cx="6472721" cy="5143500"/>
          </a:xfrm>
          <a:prstGeom prst="rect">
            <a:avLst/>
          </a:prstGeom>
        </p:spPr>
      </p:pic>
      <p:sp>
        <p:nvSpPr>
          <p:cNvPr id="14" name="Rectangle 13">
            <a:extLst>
              <a:ext uri="{FF2B5EF4-FFF2-40B4-BE49-F238E27FC236}">
                <a16:creationId xmlns:a16="http://schemas.microsoft.com/office/drawing/2014/main" id="{2209FCC2-51F2-8946-BA9E-1F46D20E43CF}"/>
              </a:ext>
            </a:extLst>
          </p:cNvPr>
          <p:cNvSpPr/>
          <p:nvPr userDrawn="1"/>
        </p:nvSpPr>
        <p:spPr>
          <a:xfrm>
            <a:off x="468313" y="411750"/>
            <a:ext cx="3442663"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6E7A93A-A1E3-7241-A919-0AAAAAA2AFA6}"/>
              </a:ext>
            </a:extLst>
          </p:cNvPr>
          <p:cNvSpPr>
            <a:spLocks noGrp="1"/>
          </p:cNvSpPr>
          <p:nvPr>
            <p:ph type="title" hasCustomPrompt="1"/>
          </p:nvPr>
        </p:nvSpPr>
        <p:spPr>
          <a:xfrm>
            <a:off x="566738" y="549275"/>
            <a:ext cx="3344238" cy="1071562"/>
          </a:xfrm>
        </p:spPr>
        <p:txBody>
          <a:bodyPr/>
          <a:lstStyle>
            <a:lvl1pPr>
              <a:defRPr>
                <a:solidFill>
                  <a:schemeClr val="tx1"/>
                </a:solidFill>
              </a:defRPr>
            </a:lvl1pPr>
          </a:lstStyle>
          <a:p>
            <a:r>
              <a:rPr lang="en-US" dirty="0"/>
              <a:t>Click to edit splash title style</a:t>
            </a:r>
          </a:p>
        </p:txBody>
      </p:sp>
      <p:sp>
        <p:nvSpPr>
          <p:cNvPr id="3" name="Content Placeholder 2">
            <a:extLst>
              <a:ext uri="{FF2B5EF4-FFF2-40B4-BE49-F238E27FC236}">
                <a16:creationId xmlns:a16="http://schemas.microsoft.com/office/drawing/2014/main" id="{4FA20B6B-968D-7146-8A45-8C9DE5F2D4AD}"/>
              </a:ext>
            </a:extLst>
          </p:cNvPr>
          <p:cNvSpPr>
            <a:spLocks noGrp="1"/>
          </p:cNvSpPr>
          <p:nvPr>
            <p:ph sz="quarter" idx="11" hasCustomPrompt="1"/>
          </p:nvPr>
        </p:nvSpPr>
        <p:spPr>
          <a:xfrm>
            <a:off x="566736" y="1758951"/>
            <a:ext cx="3230563" cy="2835274"/>
          </a:xfrm>
        </p:spPr>
        <p:txBody>
          <a:bodyPr>
            <a:normAutofit/>
          </a:bodyPr>
          <a:lstStyle>
            <a:lvl1pPr>
              <a:defRPr sz="1600">
                <a:solidFill>
                  <a:schemeClr val="tx1"/>
                </a:solidFill>
              </a:defRPr>
            </a:lvl1pPr>
          </a:lstStyle>
          <a:p>
            <a:r>
              <a:rPr lang="en-US" dirty="0"/>
              <a:t>Click to insert splash content</a:t>
            </a:r>
          </a:p>
        </p:txBody>
      </p:sp>
    </p:spTree>
    <p:extLst>
      <p:ext uri="{BB962C8B-B14F-4D97-AF65-F5344CB8AC3E}">
        <p14:creationId xmlns:p14="http://schemas.microsoft.com/office/powerpoint/2010/main" val="18133168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p">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26F33F-08C6-C04E-905B-CAB22900539A}"/>
              </a:ext>
            </a:extLst>
          </p:cNvPr>
          <p:cNvPicPr>
            <a:picLocks noChangeAspect="1"/>
          </p:cNvPicPr>
          <p:nvPr userDrawn="1"/>
        </p:nvPicPr>
        <p:blipFill>
          <a:blip r:embed="rId2"/>
          <a:srcRect/>
          <a:stretch/>
        </p:blipFill>
        <p:spPr>
          <a:xfrm>
            <a:off x="-7769" y="-2249"/>
            <a:ext cx="9159538" cy="5147999"/>
          </a:xfrm>
          <a:prstGeom prst="rect">
            <a:avLst/>
          </a:prstGeom>
          <a:ln>
            <a:noFill/>
          </a:ln>
        </p:spPr>
      </p:pic>
    </p:spTree>
    <p:extLst>
      <p:ext uri="{BB962C8B-B14F-4D97-AF65-F5344CB8AC3E}">
        <p14:creationId xmlns:p14="http://schemas.microsoft.com/office/powerpoint/2010/main" val="417499465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broad block)">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6708CE2-F6A0-BB4B-A35B-FA585A163E50}"/>
              </a:ext>
            </a:extLst>
          </p:cNvPr>
          <p:cNvCxnSpPr>
            <a:cxnSpLocks/>
          </p:cNvCxnSpPr>
          <p:nvPr userDrawn="1"/>
        </p:nvCxnSpPr>
        <p:spPr>
          <a:xfrm>
            <a:off x="2286000" y="4431377"/>
            <a:ext cx="50806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5645E32-58AF-744E-9185-FEC125D34799}"/>
              </a:ext>
            </a:extLst>
          </p:cNvPr>
          <p:cNvSpPr/>
          <p:nvPr userDrawn="1"/>
        </p:nvSpPr>
        <p:spPr>
          <a:xfrm>
            <a:off x="0" y="-450"/>
            <a:ext cx="2286000" cy="514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BA394A0-1316-0F45-BF14-DE8324B65B37}"/>
              </a:ext>
            </a:extLst>
          </p:cNvPr>
          <p:cNvPicPr>
            <a:picLocks noChangeAspect="1"/>
          </p:cNvPicPr>
          <p:nvPr userDrawn="1"/>
        </p:nvPicPr>
        <p:blipFill>
          <a:blip r:embed="rId2"/>
          <a:stretch>
            <a:fillRect/>
          </a:stretch>
        </p:blipFill>
        <p:spPr>
          <a:xfrm>
            <a:off x="360000" y="360000"/>
            <a:ext cx="1260000" cy="624836"/>
          </a:xfrm>
          <a:prstGeom prst="rect">
            <a:avLst/>
          </a:prstGeom>
        </p:spPr>
      </p:pic>
    </p:spTree>
    <p:extLst>
      <p:ext uri="{BB962C8B-B14F-4D97-AF65-F5344CB8AC3E}">
        <p14:creationId xmlns:p14="http://schemas.microsoft.com/office/powerpoint/2010/main" val="2929403584"/>
      </p:ext>
    </p:extLst>
  </p:cSld>
  <p:clrMapOvr>
    <a:masterClrMapping/>
  </p:clrMapOvr>
  <p:extLst>
    <p:ext uri="{DCECCB84-F9BA-43D5-87BE-67443E8EF086}">
      <p15:sldGuideLst xmlns:p15="http://schemas.microsoft.com/office/powerpoint/2012/main">
        <p15:guide id="1" orient="horz" pos="10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narrow blo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86EF3A-372F-3B44-B0A7-90C09B780290}"/>
              </a:ext>
            </a:extLst>
          </p:cNvPr>
          <p:cNvSpPr/>
          <p:nvPr userDrawn="1"/>
        </p:nvSpPr>
        <p:spPr>
          <a:xfrm>
            <a:off x="0" y="0"/>
            <a:ext cx="1182054" cy="514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6708CE2-F6A0-BB4B-A35B-FA585A163E50}"/>
              </a:ext>
            </a:extLst>
          </p:cNvPr>
          <p:cNvCxnSpPr>
            <a:cxnSpLocks/>
          </p:cNvCxnSpPr>
          <p:nvPr userDrawn="1"/>
        </p:nvCxnSpPr>
        <p:spPr>
          <a:xfrm>
            <a:off x="2286000" y="4431377"/>
            <a:ext cx="50806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6091DA9-16DD-484F-BC24-E8EB80788CFF}"/>
              </a:ext>
            </a:extLst>
          </p:cNvPr>
          <p:cNvPicPr>
            <a:picLocks noChangeAspect="1"/>
          </p:cNvPicPr>
          <p:nvPr userDrawn="1"/>
        </p:nvPicPr>
        <p:blipFill>
          <a:blip r:embed="rId2"/>
          <a:stretch>
            <a:fillRect/>
          </a:stretch>
        </p:blipFill>
        <p:spPr>
          <a:xfrm>
            <a:off x="141027" y="141027"/>
            <a:ext cx="900000" cy="446311"/>
          </a:xfrm>
          <a:prstGeom prst="rect">
            <a:avLst/>
          </a:prstGeom>
        </p:spPr>
      </p:pic>
    </p:spTree>
    <p:extLst>
      <p:ext uri="{BB962C8B-B14F-4D97-AF65-F5344CB8AC3E}">
        <p14:creationId xmlns:p14="http://schemas.microsoft.com/office/powerpoint/2010/main" val="753623619"/>
      </p:ext>
    </p:extLst>
  </p:cSld>
  <p:clrMapOvr>
    <a:masterClrMapping/>
  </p:clrMapOvr>
  <p:extLst>
    <p:ext uri="{DCECCB84-F9BA-43D5-87BE-67443E8EF086}">
      <p15:sldGuideLst xmlns:p15="http://schemas.microsoft.com/office/powerpoint/2012/main">
        <p15:guide id="1" orient="horz" pos="109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B211A283-20B6-C147-88F2-6334D0BCFC30}"/>
              </a:ext>
            </a:extLst>
          </p:cNvPr>
          <p:cNvPicPr>
            <a:picLocks noChangeAspect="1"/>
          </p:cNvPicPr>
          <p:nvPr userDrawn="1"/>
        </p:nvPicPr>
        <p:blipFill>
          <a:blip r:embed="rId2"/>
          <a:stretch>
            <a:fillRect/>
          </a:stretch>
        </p:blipFill>
        <p:spPr>
          <a:xfrm>
            <a:off x="210268" y="4015989"/>
            <a:ext cx="1554114" cy="919045"/>
          </a:xfrm>
          <a:prstGeom prst="rect">
            <a:avLst/>
          </a:prstGeom>
        </p:spPr>
      </p:pic>
      <p:sp>
        <p:nvSpPr>
          <p:cNvPr id="11" name="Rectangle 10">
            <a:extLst>
              <a:ext uri="{FF2B5EF4-FFF2-40B4-BE49-F238E27FC236}">
                <a16:creationId xmlns:a16="http://schemas.microsoft.com/office/drawing/2014/main" id="{14A2BFC1-9FD7-1E4A-BE02-4C340CB68114}"/>
              </a:ext>
            </a:extLst>
          </p:cNvPr>
          <p:cNvSpPr/>
          <p:nvPr userDrawn="1"/>
        </p:nvSpPr>
        <p:spPr>
          <a:xfrm>
            <a:off x="0" y="0"/>
            <a:ext cx="9144000" cy="37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9">
            <a:extLst>
              <a:ext uri="{FF2B5EF4-FFF2-40B4-BE49-F238E27FC236}">
                <a16:creationId xmlns:a16="http://schemas.microsoft.com/office/drawing/2014/main" id="{E866F90A-6408-3743-8233-5612E452413F}"/>
              </a:ext>
            </a:extLst>
          </p:cNvPr>
          <p:cNvSpPr>
            <a:spLocks noGrp="1"/>
          </p:cNvSpPr>
          <p:nvPr>
            <p:ph type="body" sz="quarter" idx="11" hasCustomPrompt="1"/>
          </p:nvPr>
        </p:nvSpPr>
        <p:spPr>
          <a:xfrm>
            <a:off x="261938" y="1870432"/>
            <a:ext cx="4227869" cy="1461605"/>
          </a:xfrm>
          <a:prstGeom prst="rect">
            <a:avLst/>
          </a:prstGeom>
        </p:spPr>
        <p:txBody>
          <a:bodyPr anchor="ctr">
            <a:noAutofit/>
          </a:bodyPr>
          <a:lstStyle>
            <a:lvl1pPr>
              <a:lnSpc>
                <a:spcPts val="2200"/>
              </a:lnSpc>
              <a:spcBef>
                <a:spcPts val="0"/>
              </a:spcBef>
              <a:spcAft>
                <a:spcPts val="0"/>
              </a:spcAft>
              <a:defRPr sz="1800" b="0" i="0">
                <a:solidFill>
                  <a:schemeClr val="bg1"/>
                </a:solidFill>
                <a:latin typeface="Roboto Condensed" panose="02000000000000000000" pitchFamily="2" charset="0"/>
                <a:ea typeface="Roboto Condensed" panose="02000000000000000000" pitchFamily="2" charset="0"/>
              </a:defRPr>
            </a:lvl1pPr>
          </a:lstStyle>
          <a:p>
            <a:pPr lvl="0"/>
            <a:r>
              <a:rPr lang="en-US" dirty="0"/>
              <a:t>Click to edit master text styles</a:t>
            </a:r>
          </a:p>
        </p:txBody>
      </p:sp>
      <p:cxnSp>
        <p:nvCxnSpPr>
          <p:cNvPr id="25" name="Straight Connector 24">
            <a:extLst>
              <a:ext uri="{FF2B5EF4-FFF2-40B4-BE49-F238E27FC236}">
                <a16:creationId xmlns:a16="http://schemas.microsoft.com/office/drawing/2014/main" id="{7273C3D7-1A70-4945-8081-0FC60CCE7DB5}"/>
              </a:ext>
            </a:extLst>
          </p:cNvPr>
          <p:cNvCxnSpPr>
            <a:cxnSpLocks/>
          </p:cNvCxnSpPr>
          <p:nvPr userDrawn="1"/>
        </p:nvCxnSpPr>
        <p:spPr>
          <a:xfrm>
            <a:off x="261257" y="3434780"/>
            <a:ext cx="42285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EEF9DB-C580-8B4E-8991-AD3879F18BEC}"/>
              </a:ext>
            </a:extLst>
          </p:cNvPr>
          <p:cNvCxnSpPr>
            <a:cxnSpLocks/>
          </p:cNvCxnSpPr>
          <p:nvPr userDrawn="1"/>
        </p:nvCxnSpPr>
        <p:spPr>
          <a:xfrm>
            <a:off x="261257" y="1811462"/>
            <a:ext cx="42285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4827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80A1-09F1-B046-B333-E3382439A1F0}"/>
              </a:ext>
            </a:extLst>
          </p:cNvPr>
          <p:cNvSpPr>
            <a:spLocks noGrp="1"/>
          </p:cNvSpPr>
          <p:nvPr>
            <p:ph type="title" hasCustomPrompt="1"/>
          </p:nvPr>
        </p:nvSpPr>
        <p:spPr/>
        <p:txBody>
          <a:bodyPr/>
          <a:lstStyle/>
          <a:p>
            <a:r>
              <a:rPr lang="en-US" dirty="0"/>
              <a:t>Click to edit Master title style</a:t>
            </a:r>
            <a:br>
              <a:rPr lang="en-US" dirty="0"/>
            </a:br>
            <a:r>
              <a:rPr lang="en-US" dirty="0"/>
              <a:t>(maximum two lines)</a:t>
            </a:r>
          </a:p>
        </p:txBody>
      </p:sp>
      <p:sp>
        <p:nvSpPr>
          <p:cNvPr id="3" name="Footer Placeholder 2">
            <a:extLst>
              <a:ext uri="{FF2B5EF4-FFF2-40B4-BE49-F238E27FC236}">
                <a16:creationId xmlns:a16="http://schemas.microsoft.com/office/drawing/2014/main" id="{74EA6B36-399F-A942-BD31-91F666AD5429}"/>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C60EB10B-004A-044B-A4AE-77CF6A41D45C}"/>
              </a:ext>
            </a:extLst>
          </p:cNvPr>
          <p:cNvSpPr>
            <a:spLocks noGrp="1"/>
          </p:cNvSpPr>
          <p:nvPr>
            <p:ph type="sldNum" sz="quarter" idx="11"/>
          </p:nvPr>
        </p:nvSpPr>
        <p:spPr/>
        <p:txBody>
          <a:bodyPr/>
          <a:lstStyle/>
          <a:p>
            <a:fld id="{C19DCF79-8D0F-6F4D-A6DF-4BF78324B6C7}" type="slidenum">
              <a:rPr lang="en-US" smtClean="0"/>
              <a:pPr/>
              <a:t>‹#›</a:t>
            </a:fld>
            <a:endParaRPr lang="en-US" dirty="0"/>
          </a:p>
        </p:txBody>
      </p:sp>
      <p:sp>
        <p:nvSpPr>
          <p:cNvPr id="10" name="Text Placeholder 9">
            <a:extLst>
              <a:ext uri="{FF2B5EF4-FFF2-40B4-BE49-F238E27FC236}">
                <a16:creationId xmlns:a16="http://schemas.microsoft.com/office/drawing/2014/main" id="{86070553-ED09-5944-A89B-611BB0AEDB35}"/>
              </a:ext>
            </a:extLst>
          </p:cNvPr>
          <p:cNvSpPr>
            <a:spLocks noGrp="1"/>
          </p:cNvSpPr>
          <p:nvPr>
            <p:ph type="body" sz="quarter" idx="12"/>
          </p:nvPr>
        </p:nvSpPr>
        <p:spPr>
          <a:xfrm>
            <a:off x="457200" y="1519237"/>
            <a:ext cx="8229600" cy="3074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11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CA73-1B6E-9442-94D8-D9BF46E23B84}"/>
              </a:ext>
            </a:extLst>
          </p:cNvPr>
          <p:cNvSpPr>
            <a:spLocks noGrp="1"/>
          </p:cNvSpPr>
          <p:nvPr>
            <p:ph type="title" hasCustomPrompt="1"/>
          </p:nvPr>
        </p:nvSpPr>
        <p:spPr/>
        <p:txBody>
          <a:bodyPr/>
          <a:lstStyle/>
          <a:p>
            <a:r>
              <a:rPr lang="en-US" dirty="0"/>
              <a:t>Click to edit Master title style</a:t>
            </a:r>
            <a:br>
              <a:rPr lang="en-US" dirty="0"/>
            </a:br>
            <a:r>
              <a:rPr lang="en-US" dirty="0"/>
              <a:t>(maximum two lines)</a:t>
            </a:r>
          </a:p>
        </p:txBody>
      </p:sp>
      <p:sp>
        <p:nvSpPr>
          <p:cNvPr id="3" name="Footer Placeholder 2">
            <a:extLst>
              <a:ext uri="{FF2B5EF4-FFF2-40B4-BE49-F238E27FC236}">
                <a16:creationId xmlns:a16="http://schemas.microsoft.com/office/drawing/2014/main" id="{A0C864A3-6DF4-9942-B71F-8C28875E4491}"/>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6B0CB447-0C50-014A-8432-EA372AF1D315}"/>
              </a:ext>
            </a:extLst>
          </p:cNvPr>
          <p:cNvSpPr>
            <a:spLocks noGrp="1"/>
          </p:cNvSpPr>
          <p:nvPr>
            <p:ph type="sldNum" sz="quarter" idx="11"/>
          </p:nvPr>
        </p:nvSpPr>
        <p:spPr/>
        <p:txBody>
          <a:bodyPr/>
          <a:lstStyle/>
          <a:p>
            <a:fld id="{C19DCF79-8D0F-6F4D-A6DF-4BF78324B6C7}" type="slidenum">
              <a:rPr lang="en-US" smtClean="0"/>
              <a:pPr/>
              <a:t>‹#›</a:t>
            </a:fld>
            <a:endParaRPr lang="en-US" dirty="0"/>
          </a:p>
        </p:txBody>
      </p:sp>
      <p:sp>
        <p:nvSpPr>
          <p:cNvPr id="6" name="Text Placeholder 7">
            <a:extLst>
              <a:ext uri="{FF2B5EF4-FFF2-40B4-BE49-F238E27FC236}">
                <a16:creationId xmlns:a16="http://schemas.microsoft.com/office/drawing/2014/main" id="{3DA4570F-7EC1-7C4A-AC0F-72FB94E633DA}"/>
              </a:ext>
            </a:extLst>
          </p:cNvPr>
          <p:cNvSpPr>
            <a:spLocks noGrp="1"/>
          </p:cNvSpPr>
          <p:nvPr>
            <p:ph type="body" sz="quarter" idx="16" hasCustomPrompt="1"/>
          </p:nvPr>
        </p:nvSpPr>
        <p:spPr>
          <a:xfrm>
            <a:off x="436563" y="1447800"/>
            <a:ext cx="8250237" cy="525463"/>
          </a:xfrm>
          <a:prstGeom prst="rect">
            <a:avLst/>
          </a:prstGeom>
        </p:spPr>
        <p:txBody>
          <a:bodyPr anchor="ctr">
            <a:noAutofit/>
          </a:bodyPr>
          <a:lstStyle>
            <a:lvl1pPr>
              <a:defRPr sz="3000" b="0" i="0">
                <a:latin typeface="Roboto Condensed" panose="02000000000000000000" pitchFamily="2" charset="0"/>
                <a:ea typeface="Roboto Condensed" panose="02000000000000000000" pitchFamily="2" charset="0"/>
              </a:defRPr>
            </a:lvl1pPr>
          </a:lstStyle>
          <a:p>
            <a:pPr lvl="0"/>
            <a:r>
              <a:rPr lang="en-GB" dirty="0"/>
              <a:t>Click to edit Master subtitle style in one line</a:t>
            </a:r>
            <a:endParaRPr lang="en-US" dirty="0"/>
          </a:p>
        </p:txBody>
      </p:sp>
      <p:sp>
        <p:nvSpPr>
          <p:cNvPr id="7" name="Text Placeholder 6">
            <a:extLst>
              <a:ext uri="{FF2B5EF4-FFF2-40B4-BE49-F238E27FC236}">
                <a16:creationId xmlns:a16="http://schemas.microsoft.com/office/drawing/2014/main" id="{DD512B4D-7157-4A46-9B6B-AFABF1C0D27B}"/>
              </a:ext>
            </a:extLst>
          </p:cNvPr>
          <p:cNvSpPr>
            <a:spLocks noGrp="1"/>
          </p:cNvSpPr>
          <p:nvPr>
            <p:ph type="body" sz="quarter" idx="12"/>
          </p:nvPr>
        </p:nvSpPr>
        <p:spPr>
          <a:xfrm>
            <a:off x="457200" y="2134130"/>
            <a:ext cx="8229600" cy="2460095"/>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097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ullet comparis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B58160-5721-1E41-973F-6EEF85423063}"/>
              </a:ext>
            </a:extLst>
          </p:cNvPr>
          <p:cNvSpPr>
            <a:spLocks noGrp="1"/>
          </p:cNvSpPr>
          <p:nvPr>
            <p:ph type="body" sz="quarter" idx="15" hasCustomPrompt="1"/>
          </p:nvPr>
        </p:nvSpPr>
        <p:spPr>
          <a:xfrm>
            <a:off x="4618038" y="1506538"/>
            <a:ext cx="4068762" cy="3100387"/>
          </a:xfrm>
        </p:spPr>
        <p:txBody>
          <a:bodyPr/>
          <a:lstStyle>
            <a:lvl1pPr marL="342900" indent="-342900">
              <a:buFont typeface="Arial" panose="020B0604020202020204" pitchFamily="34" charset="0"/>
              <a:buChar char="•"/>
              <a:defRPr/>
            </a:lvl1pPr>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dirty="0"/>
              <a:t>Bullet point</a:t>
            </a:r>
          </a:p>
          <a:p>
            <a:pPr lvl="0"/>
            <a:r>
              <a:rPr lang="en-US" dirty="0"/>
              <a:t>Bullet point</a:t>
            </a:r>
          </a:p>
          <a:p>
            <a:pPr lvl="0"/>
            <a:r>
              <a:rPr lang="en-US" dirty="0"/>
              <a:t>Bullet point</a:t>
            </a:r>
          </a:p>
          <a:p>
            <a:pPr lvl="0"/>
            <a:r>
              <a:rPr lang="en-US" dirty="0"/>
              <a:t>Bullet point</a:t>
            </a:r>
          </a:p>
          <a:p>
            <a:pPr lvl="0"/>
            <a:endParaRPr lang="en-US" dirty="0"/>
          </a:p>
        </p:txBody>
      </p:sp>
      <p:sp>
        <p:nvSpPr>
          <p:cNvPr id="2" name="Title 1">
            <a:extLst>
              <a:ext uri="{FF2B5EF4-FFF2-40B4-BE49-F238E27FC236}">
                <a16:creationId xmlns:a16="http://schemas.microsoft.com/office/drawing/2014/main" id="{1E4F80A1-09F1-B046-B333-E3382439A1F0}"/>
              </a:ext>
            </a:extLst>
          </p:cNvPr>
          <p:cNvSpPr>
            <a:spLocks noGrp="1"/>
          </p:cNvSpPr>
          <p:nvPr>
            <p:ph type="title" hasCustomPrompt="1"/>
          </p:nvPr>
        </p:nvSpPr>
        <p:spPr/>
        <p:txBody>
          <a:bodyPr/>
          <a:lstStyle/>
          <a:p>
            <a:r>
              <a:rPr lang="en-US" dirty="0"/>
              <a:t>Click to edit Master title style</a:t>
            </a:r>
            <a:br>
              <a:rPr lang="en-US" dirty="0"/>
            </a:br>
            <a:r>
              <a:rPr lang="en-US" dirty="0"/>
              <a:t>(maximum two lines)</a:t>
            </a:r>
          </a:p>
        </p:txBody>
      </p:sp>
      <p:sp>
        <p:nvSpPr>
          <p:cNvPr id="3" name="Footer Placeholder 2">
            <a:extLst>
              <a:ext uri="{FF2B5EF4-FFF2-40B4-BE49-F238E27FC236}">
                <a16:creationId xmlns:a16="http://schemas.microsoft.com/office/drawing/2014/main" id="{74EA6B36-399F-A942-BD31-91F666AD5429}"/>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C60EB10B-004A-044B-A4AE-77CF6A41D45C}"/>
              </a:ext>
            </a:extLst>
          </p:cNvPr>
          <p:cNvSpPr>
            <a:spLocks noGrp="1"/>
          </p:cNvSpPr>
          <p:nvPr>
            <p:ph type="sldNum" sz="quarter" idx="11"/>
          </p:nvPr>
        </p:nvSpPr>
        <p:spPr/>
        <p:txBody>
          <a:bodyPr/>
          <a:lstStyle/>
          <a:p>
            <a:fld id="{C19DCF79-8D0F-6F4D-A6DF-4BF78324B6C7}" type="slidenum">
              <a:rPr lang="en-US" smtClean="0"/>
              <a:pPr/>
              <a:t>‹#›</a:t>
            </a:fld>
            <a:endParaRPr lang="en-US" dirty="0"/>
          </a:p>
        </p:txBody>
      </p:sp>
      <p:sp>
        <p:nvSpPr>
          <p:cNvPr id="10" name="Text Placeholder 9">
            <a:extLst>
              <a:ext uri="{FF2B5EF4-FFF2-40B4-BE49-F238E27FC236}">
                <a16:creationId xmlns:a16="http://schemas.microsoft.com/office/drawing/2014/main" id="{86070553-ED09-5944-A89B-611BB0AEDB35}"/>
              </a:ext>
            </a:extLst>
          </p:cNvPr>
          <p:cNvSpPr>
            <a:spLocks noGrp="1"/>
          </p:cNvSpPr>
          <p:nvPr>
            <p:ph type="body" sz="quarter" idx="12" hasCustomPrompt="1"/>
          </p:nvPr>
        </p:nvSpPr>
        <p:spPr>
          <a:xfrm>
            <a:off x="457200" y="1519237"/>
            <a:ext cx="4032000" cy="3074987"/>
          </a:xfrm>
        </p:spPr>
        <p:txBody>
          <a:bodyPr/>
          <a:lstStyle>
            <a:lvl1pPr marL="342900" indent="-342900">
              <a:buFont typeface="Arial" panose="020B0604020202020204" pitchFamily="34" charset="0"/>
              <a:buChar char="•"/>
              <a:defRPr/>
            </a:lvl1pPr>
          </a:lstStyle>
          <a:p>
            <a:pPr lvl="0"/>
            <a:r>
              <a:rPr lang="en-US" dirty="0"/>
              <a:t>Bullet point</a:t>
            </a:r>
          </a:p>
          <a:p>
            <a:pPr lvl="0"/>
            <a:r>
              <a:rPr lang="en-US" dirty="0"/>
              <a:t>Bullet point</a:t>
            </a:r>
          </a:p>
          <a:p>
            <a:pPr lvl="0"/>
            <a:r>
              <a:rPr lang="en-US" dirty="0"/>
              <a:t>Bullet point</a:t>
            </a:r>
          </a:p>
          <a:p>
            <a:pPr lvl="0"/>
            <a:r>
              <a:rPr lang="en-US" dirty="0"/>
              <a:t>Bullet point</a:t>
            </a:r>
          </a:p>
        </p:txBody>
      </p:sp>
    </p:spTree>
    <p:extLst>
      <p:ext uri="{BB962C8B-B14F-4D97-AF65-F5344CB8AC3E}">
        <p14:creationId xmlns:p14="http://schemas.microsoft.com/office/powerpoint/2010/main" val="340450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ullet + imag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F06965-7B6A-6B44-8BDA-B9661315BA26}"/>
              </a:ext>
            </a:extLst>
          </p:cNvPr>
          <p:cNvSpPr>
            <a:spLocks noGrp="1"/>
          </p:cNvSpPr>
          <p:nvPr>
            <p:ph sz="quarter" idx="17"/>
          </p:nvPr>
        </p:nvSpPr>
        <p:spPr>
          <a:xfrm>
            <a:off x="457200" y="1506538"/>
            <a:ext cx="4032000" cy="3100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E4F80A1-09F1-B046-B333-E3382439A1F0}"/>
              </a:ext>
            </a:extLst>
          </p:cNvPr>
          <p:cNvSpPr>
            <a:spLocks noGrp="1"/>
          </p:cNvSpPr>
          <p:nvPr>
            <p:ph type="title" hasCustomPrompt="1"/>
          </p:nvPr>
        </p:nvSpPr>
        <p:spPr/>
        <p:txBody>
          <a:bodyPr/>
          <a:lstStyle/>
          <a:p>
            <a:r>
              <a:rPr lang="en-US" dirty="0"/>
              <a:t>Click to edit Master title style</a:t>
            </a:r>
            <a:br>
              <a:rPr lang="en-US" dirty="0"/>
            </a:br>
            <a:r>
              <a:rPr lang="en-US" dirty="0"/>
              <a:t>(maximum two lines)</a:t>
            </a:r>
          </a:p>
        </p:txBody>
      </p:sp>
      <p:sp>
        <p:nvSpPr>
          <p:cNvPr id="3" name="Footer Placeholder 2">
            <a:extLst>
              <a:ext uri="{FF2B5EF4-FFF2-40B4-BE49-F238E27FC236}">
                <a16:creationId xmlns:a16="http://schemas.microsoft.com/office/drawing/2014/main" id="{74EA6B36-399F-A942-BD31-91F666AD5429}"/>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C60EB10B-004A-044B-A4AE-77CF6A41D45C}"/>
              </a:ext>
            </a:extLst>
          </p:cNvPr>
          <p:cNvSpPr>
            <a:spLocks noGrp="1"/>
          </p:cNvSpPr>
          <p:nvPr>
            <p:ph type="sldNum" sz="quarter" idx="11"/>
          </p:nvPr>
        </p:nvSpPr>
        <p:spPr/>
        <p:txBody>
          <a:bodyPr/>
          <a:lstStyle/>
          <a:p>
            <a:fld id="{C19DCF79-8D0F-6F4D-A6DF-4BF78324B6C7}" type="slidenum">
              <a:rPr lang="en-US" smtClean="0"/>
              <a:pPr/>
              <a:t>‹#›</a:t>
            </a:fld>
            <a:endParaRPr lang="en-US" dirty="0"/>
          </a:p>
        </p:txBody>
      </p:sp>
      <p:sp>
        <p:nvSpPr>
          <p:cNvPr id="11" name="Picture Placeholder 10">
            <a:extLst>
              <a:ext uri="{FF2B5EF4-FFF2-40B4-BE49-F238E27FC236}">
                <a16:creationId xmlns:a16="http://schemas.microsoft.com/office/drawing/2014/main" id="{6816F250-8050-1C46-94A4-C779B3778B7F}"/>
              </a:ext>
            </a:extLst>
          </p:cNvPr>
          <p:cNvSpPr>
            <a:spLocks noGrp="1"/>
          </p:cNvSpPr>
          <p:nvPr>
            <p:ph type="pic" sz="quarter" idx="18"/>
          </p:nvPr>
        </p:nvSpPr>
        <p:spPr>
          <a:xfrm>
            <a:off x="4618038" y="1643865"/>
            <a:ext cx="4068762" cy="2627283"/>
          </a:xfrm>
        </p:spPr>
        <p:txBody>
          <a:bodyPr/>
          <a:lstStyle/>
          <a:p>
            <a:r>
              <a:rPr lang="en-US"/>
              <a:t>Click icon to add picture</a:t>
            </a:r>
            <a:endParaRPr lang="en-US" dirty="0"/>
          </a:p>
        </p:txBody>
      </p:sp>
      <p:sp>
        <p:nvSpPr>
          <p:cNvPr id="8" name="Text Placeholder 6">
            <a:extLst>
              <a:ext uri="{FF2B5EF4-FFF2-40B4-BE49-F238E27FC236}">
                <a16:creationId xmlns:a16="http://schemas.microsoft.com/office/drawing/2014/main" id="{5A7E03AD-111A-4E48-8B96-0D8A2B6A6D57}"/>
              </a:ext>
            </a:extLst>
          </p:cNvPr>
          <p:cNvSpPr>
            <a:spLocks noGrp="1"/>
          </p:cNvSpPr>
          <p:nvPr>
            <p:ph type="body" sz="quarter" idx="19" hasCustomPrompt="1"/>
          </p:nvPr>
        </p:nvSpPr>
        <p:spPr>
          <a:xfrm>
            <a:off x="4518025" y="4412775"/>
            <a:ext cx="4168775" cy="194149"/>
          </a:xfrm>
        </p:spPr>
        <p:txBody>
          <a:bodyPr anchor="ctr">
            <a:noAutofit/>
          </a:bodyPr>
          <a:lstStyle>
            <a:lvl1pPr>
              <a:defRPr sz="1200" b="0" i="1">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source text</a:t>
            </a:r>
            <a:endParaRPr lang="en-US" dirty="0"/>
          </a:p>
        </p:txBody>
      </p:sp>
    </p:spTree>
    <p:extLst>
      <p:ext uri="{BB962C8B-B14F-4D97-AF65-F5344CB8AC3E}">
        <p14:creationId xmlns:p14="http://schemas.microsoft.com/office/powerpoint/2010/main" val="117003944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hart wid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6255D582-A1C9-8C4D-9278-9B0464E31D89}"/>
              </a:ext>
            </a:extLst>
          </p:cNvPr>
          <p:cNvSpPr>
            <a:spLocks noGrp="1"/>
          </p:cNvSpPr>
          <p:nvPr>
            <p:ph type="chart" sz="quarter" idx="16"/>
          </p:nvPr>
        </p:nvSpPr>
        <p:spPr>
          <a:xfrm>
            <a:off x="457200" y="1506539"/>
            <a:ext cx="8229600" cy="2764610"/>
          </a:xfrm>
        </p:spPr>
        <p:txBody>
          <a:bodyPr/>
          <a:lstStyle/>
          <a:p>
            <a:r>
              <a:rPr lang="en-US"/>
              <a:t>Click icon to add chart</a:t>
            </a:r>
            <a:endParaRPr lang="en-US" dirty="0"/>
          </a:p>
        </p:txBody>
      </p:sp>
      <p:sp>
        <p:nvSpPr>
          <p:cNvPr id="2" name="Title 1">
            <a:extLst>
              <a:ext uri="{FF2B5EF4-FFF2-40B4-BE49-F238E27FC236}">
                <a16:creationId xmlns:a16="http://schemas.microsoft.com/office/drawing/2014/main" id="{1E4F80A1-09F1-B046-B333-E3382439A1F0}"/>
              </a:ext>
            </a:extLst>
          </p:cNvPr>
          <p:cNvSpPr>
            <a:spLocks noGrp="1"/>
          </p:cNvSpPr>
          <p:nvPr>
            <p:ph type="title" hasCustomPrompt="1"/>
          </p:nvPr>
        </p:nvSpPr>
        <p:spPr/>
        <p:txBody>
          <a:bodyPr/>
          <a:lstStyle/>
          <a:p>
            <a:r>
              <a:rPr lang="en-US" dirty="0"/>
              <a:t>Click to edit Master title style</a:t>
            </a:r>
            <a:br>
              <a:rPr lang="en-US" dirty="0"/>
            </a:br>
            <a:r>
              <a:rPr lang="en-US" dirty="0"/>
              <a:t>(maximum two lines)</a:t>
            </a:r>
          </a:p>
        </p:txBody>
      </p:sp>
      <p:sp>
        <p:nvSpPr>
          <p:cNvPr id="3" name="Footer Placeholder 2">
            <a:extLst>
              <a:ext uri="{FF2B5EF4-FFF2-40B4-BE49-F238E27FC236}">
                <a16:creationId xmlns:a16="http://schemas.microsoft.com/office/drawing/2014/main" id="{74EA6B36-399F-A942-BD31-91F666AD5429}"/>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C60EB10B-004A-044B-A4AE-77CF6A41D45C}"/>
              </a:ext>
            </a:extLst>
          </p:cNvPr>
          <p:cNvSpPr>
            <a:spLocks noGrp="1"/>
          </p:cNvSpPr>
          <p:nvPr>
            <p:ph type="sldNum" sz="quarter" idx="11"/>
          </p:nvPr>
        </p:nvSpPr>
        <p:spPr/>
        <p:txBody>
          <a:bodyPr/>
          <a:lstStyle/>
          <a:p>
            <a:fld id="{C19DCF79-8D0F-6F4D-A6DF-4BF78324B6C7}" type="slidenum">
              <a:rPr lang="en-US" smtClean="0"/>
              <a:pPr/>
              <a:t>‹#›</a:t>
            </a:fld>
            <a:endParaRPr lang="en-US" dirty="0"/>
          </a:p>
        </p:txBody>
      </p:sp>
      <p:sp>
        <p:nvSpPr>
          <p:cNvPr id="7" name="Text Placeholder 6">
            <a:extLst>
              <a:ext uri="{FF2B5EF4-FFF2-40B4-BE49-F238E27FC236}">
                <a16:creationId xmlns:a16="http://schemas.microsoft.com/office/drawing/2014/main" id="{6061E970-DFD6-B849-A2F8-2E6FD065EDF2}"/>
              </a:ext>
            </a:extLst>
          </p:cNvPr>
          <p:cNvSpPr>
            <a:spLocks noGrp="1"/>
          </p:cNvSpPr>
          <p:nvPr>
            <p:ph type="body" sz="quarter" idx="17" hasCustomPrompt="1"/>
          </p:nvPr>
        </p:nvSpPr>
        <p:spPr>
          <a:xfrm>
            <a:off x="457200" y="4412775"/>
            <a:ext cx="8229600" cy="194149"/>
          </a:xfrm>
        </p:spPr>
        <p:txBody>
          <a:bodyPr anchor="ctr">
            <a:noAutofit/>
          </a:bodyPr>
          <a:lstStyle>
            <a:lvl1pPr>
              <a:defRPr sz="1200" b="0" i="1">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source text</a:t>
            </a:r>
            <a:endParaRPr lang="en-US" dirty="0"/>
          </a:p>
        </p:txBody>
      </p:sp>
    </p:spTree>
    <p:extLst>
      <p:ext uri="{BB962C8B-B14F-4D97-AF65-F5344CB8AC3E}">
        <p14:creationId xmlns:p14="http://schemas.microsoft.com/office/powerpoint/2010/main" val="195220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hart tall">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6255D582-A1C9-8C4D-9278-9B0464E31D89}"/>
              </a:ext>
            </a:extLst>
          </p:cNvPr>
          <p:cNvSpPr>
            <a:spLocks noGrp="1"/>
          </p:cNvSpPr>
          <p:nvPr>
            <p:ph type="chart" sz="quarter" idx="16"/>
          </p:nvPr>
        </p:nvSpPr>
        <p:spPr>
          <a:xfrm>
            <a:off x="3898710" y="447674"/>
            <a:ext cx="4788090" cy="4159249"/>
          </a:xfrm>
        </p:spPr>
        <p:txBody>
          <a:bodyPr/>
          <a:lstStyle/>
          <a:p>
            <a:r>
              <a:rPr lang="en-US"/>
              <a:t>Click icon to add chart</a:t>
            </a:r>
            <a:endParaRPr lang="en-US" dirty="0"/>
          </a:p>
        </p:txBody>
      </p:sp>
      <p:sp>
        <p:nvSpPr>
          <p:cNvPr id="2" name="Title 1">
            <a:extLst>
              <a:ext uri="{FF2B5EF4-FFF2-40B4-BE49-F238E27FC236}">
                <a16:creationId xmlns:a16="http://schemas.microsoft.com/office/drawing/2014/main" id="{1E4F80A1-09F1-B046-B333-E3382439A1F0}"/>
              </a:ext>
            </a:extLst>
          </p:cNvPr>
          <p:cNvSpPr>
            <a:spLocks noGrp="1"/>
          </p:cNvSpPr>
          <p:nvPr>
            <p:ph type="title" hasCustomPrompt="1"/>
          </p:nvPr>
        </p:nvSpPr>
        <p:spPr>
          <a:xfrm>
            <a:off x="457199" y="274637"/>
            <a:ext cx="3191302" cy="1763429"/>
          </a:xfrm>
        </p:spPr>
        <p:txBody>
          <a:bodyPr/>
          <a:lstStyle/>
          <a:p>
            <a:r>
              <a:rPr lang="en-US" dirty="0"/>
              <a:t>Click to edit Master title style (in about four lines)</a:t>
            </a:r>
          </a:p>
        </p:txBody>
      </p:sp>
      <p:sp>
        <p:nvSpPr>
          <p:cNvPr id="3" name="Footer Placeholder 2">
            <a:extLst>
              <a:ext uri="{FF2B5EF4-FFF2-40B4-BE49-F238E27FC236}">
                <a16:creationId xmlns:a16="http://schemas.microsoft.com/office/drawing/2014/main" id="{74EA6B36-399F-A942-BD31-91F666AD5429}"/>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C60EB10B-004A-044B-A4AE-77CF6A41D45C}"/>
              </a:ext>
            </a:extLst>
          </p:cNvPr>
          <p:cNvSpPr>
            <a:spLocks noGrp="1"/>
          </p:cNvSpPr>
          <p:nvPr>
            <p:ph type="sldNum" sz="quarter" idx="11"/>
          </p:nvPr>
        </p:nvSpPr>
        <p:spPr/>
        <p:txBody>
          <a:bodyPr/>
          <a:lstStyle/>
          <a:p>
            <a:fld id="{C19DCF79-8D0F-6F4D-A6DF-4BF78324B6C7}" type="slidenum">
              <a:rPr lang="en-US" smtClean="0"/>
              <a:pPr/>
              <a:t>‹#›</a:t>
            </a:fld>
            <a:endParaRPr lang="en-US" dirty="0"/>
          </a:p>
        </p:txBody>
      </p:sp>
      <p:sp>
        <p:nvSpPr>
          <p:cNvPr id="7" name="Text Placeholder 6">
            <a:extLst>
              <a:ext uri="{FF2B5EF4-FFF2-40B4-BE49-F238E27FC236}">
                <a16:creationId xmlns:a16="http://schemas.microsoft.com/office/drawing/2014/main" id="{6061E970-DFD6-B849-A2F8-2E6FD065EDF2}"/>
              </a:ext>
            </a:extLst>
          </p:cNvPr>
          <p:cNvSpPr>
            <a:spLocks noGrp="1"/>
          </p:cNvSpPr>
          <p:nvPr>
            <p:ph type="body" sz="quarter" idx="17" hasCustomPrompt="1"/>
          </p:nvPr>
        </p:nvSpPr>
        <p:spPr>
          <a:xfrm>
            <a:off x="457199" y="4412775"/>
            <a:ext cx="3151567" cy="194149"/>
          </a:xfrm>
        </p:spPr>
        <p:txBody>
          <a:bodyPr anchor="ctr">
            <a:noAutofit/>
          </a:bodyPr>
          <a:lstStyle>
            <a:lvl1pPr>
              <a:defRPr sz="1200" b="0" i="1">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source text</a:t>
            </a:r>
            <a:endParaRPr lang="en-US" dirty="0"/>
          </a:p>
        </p:txBody>
      </p:sp>
    </p:spTree>
    <p:extLst>
      <p:ext uri="{BB962C8B-B14F-4D97-AF65-F5344CB8AC3E}">
        <p14:creationId xmlns:p14="http://schemas.microsoft.com/office/powerpoint/2010/main" val="1891335777"/>
      </p:ext>
    </p:extLst>
  </p:cSld>
  <p:clrMapOvr>
    <a:masterClrMapping/>
  </p:clrMapOvr>
  <p:extLst>
    <p:ext uri="{DCECCB84-F9BA-43D5-87BE-67443E8EF086}">
      <p15:sldGuideLst xmlns:p15="http://schemas.microsoft.com/office/powerpoint/2012/main">
        <p15:guide id="1" orient="horz" pos="28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infomation box">
    <p:spTree>
      <p:nvGrpSpPr>
        <p:cNvPr id="1" name=""/>
        <p:cNvGrpSpPr/>
        <p:nvPr/>
      </p:nvGrpSpPr>
      <p:grpSpPr>
        <a:xfrm>
          <a:off x="0" y="0"/>
          <a:ext cx="0" cy="0"/>
          <a:chOff x="0" y="0"/>
          <a:chExt cx="0" cy="0"/>
        </a:xfrm>
      </p:grpSpPr>
      <p:pic>
        <p:nvPicPr>
          <p:cNvPr id="8" name="Picture 7" descr="A picture containing man, looking, sitting, ball&#10;&#10;Description automatically generated">
            <a:extLst>
              <a:ext uri="{FF2B5EF4-FFF2-40B4-BE49-F238E27FC236}">
                <a16:creationId xmlns:a16="http://schemas.microsoft.com/office/drawing/2014/main" id="{9075FD01-5A5C-E14D-9428-32B878809DE4}"/>
              </a:ext>
            </a:extLst>
          </p:cNvPr>
          <p:cNvPicPr>
            <a:picLocks noChangeAspect="1"/>
          </p:cNvPicPr>
          <p:nvPr userDrawn="1"/>
        </p:nvPicPr>
        <p:blipFill rotWithShape="1">
          <a:blip r:embed="rId2"/>
          <a:srcRect t="28535" b="16638"/>
          <a:stretch/>
        </p:blipFill>
        <p:spPr>
          <a:xfrm>
            <a:off x="0" y="1467650"/>
            <a:ext cx="9144000" cy="2820041"/>
          </a:xfrm>
          <a:prstGeom prst="rect">
            <a:avLst/>
          </a:prstGeom>
        </p:spPr>
      </p:pic>
      <p:sp>
        <p:nvSpPr>
          <p:cNvPr id="2" name="Title 1">
            <a:extLst>
              <a:ext uri="{FF2B5EF4-FFF2-40B4-BE49-F238E27FC236}">
                <a16:creationId xmlns:a16="http://schemas.microsoft.com/office/drawing/2014/main" id="{C1F0535E-2EC2-0148-B339-0D57602CD82F}"/>
              </a:ext>
            </a:extLst>
          </p:cNvPr>
          <p:cNvSpPr>
            <a:spLocks noGrp="1"/>
          </p:cNvSpPr>
          <p:nvPr>
            <p:ph type="title" hasCustomPrompt="1"/>
          </p:nvPr>
        </p:nvSpPr>
        <p:spPr/>
        <p:txBody>
          <a:bodyPr/>
          <a:lstStyle/>
          <a:p>
            <a:r>
              <a:rPr lang="en-GB" dirty="0"/>
              <a:t>Click to edit Master title style</a:t>
            </a:r>
            <a:br>
              <a:rPr lang="en-GB" dirty="0"/>
            </a:br>
            <a:r>
              <a:rPr lang="en-US" dirty="0"/>
              <a:t>(maximum two lines)</a:t>
            </a:r>
          </a:p>
        </p:txBody>
      </p:sp>
      <p:sp>
        <p:nvSpPr>
          <p:cNvPr id="3" name="Footer Placeholder 2">
            <a:extLst>
              <a:ext uri="{FF2B5EF4-FFF2-40B4-BE49-F238E27FC236}">
                <a16:creationId xmlns:a16="http://schemas.microsoft.com/office/drawing/2014/main" id="{74056FE0-DE5F-314A-AE93-5A64327C81E7}"/>
              </a:ext>
            </a:extLst>
          </p:cNvPr>
          <p:cNvSpPr>
            <a:spLocks noGrp="1"/>
          </p:cNvSpPr>
          <p:nvPr>
            <p:ph type="ftr" sz="quarter" idx="10"/>
          </p:nvPr>
        </p:nvSpPr>
        <p:spPr/>
        <p:txBody>
          <a:bodyPr/>
          <a:lstStyle/>
          <a:p>
            <a:r>
              <a:rPr lang="en-US"/>
              <a:t>Report title</a:t>
            </a:r>
            <a:endParaRPr lang="en-US" dirty="0"/>
          </a:p>
        </p:txBody>
      </p:sp>
      <p:sp>
        <p:nvSpPr>
          <p:cNvPr id="4" name="Slide Number Placeholder 3">
            <a:extLst>
              <a:ext uri="{FF2B5EF4-FFF2-40B4-BE49-F238E27FC236}">
                <a16:creationId xmlns:a16="http://schemas.microsoft.com/office/drawing/2014/main" id="{0EA1664C-62EE-D642-AC40-E3DE60E43B6B}"/>
              </a:ext>
            </a:extLst>
          </p:cNvPr>
          <p:cNvSpPr>
            <a:spLocks noGrp="1"/>
          </p:cNvSpPr>
          <p:nvPr>
            <p:ph type="sldNum" sz="quarter" idx="11"/>
          </p:nvPr>
        </p:nvSpPr>
        <p:spPr/>
        <p:txBody>
          <a:bodyPr/>
          <a:lstStyle/>
          <a:p>
            <a:fld id="{C19DCF79-8D0F-6F4D-A6DF-4BF78324B6C7}" type="slidenum">
              <a:rPr lang="en-US" smtClean="0"/>
              <a:pPr/>
              <a:t>‹#›</a:t>
            </a:fld>
            <a:endParaRPr lang="en-US" dirty="0"/>
          </a:p>
        </p:txBody>
      </p:sp>
      <p:sp>
        <p:nvSpPr>
          <p:cNvPr id="24" name="Text Placeholder 10">
            <a:extLst>
              <a:ext uri="{FF2B5EF4-FFF2-40B4-BE49-F238E27FC236}">
                <a16:creationId xmlns:a16="http://schemas.microsoft.com/office/drawing/2014/main" id="{1298C7B3-5B80-8941-9CF3-7EAA22FAE4BF}"/>
              </a:ext>
            </a:extLst>
          </p:cNvPr>
          <p:cNvSpPr>
            <a:spLocks noGrp="1"/>
          </p:cNvSpPr>
          <p:nvPr>
            <p:ph type="body" idx="12" hasCustomPrompt="1"/>
          </p:nvPr>
        </p:nvSpPr>
        <p:spPr>
          <a:xfrm>
            <a:off x="602469" y="1716727"/>
            <a:ext cx="2644275" cy="2380217"/>
          </a:xfrm>
          <a:custGeom>
            <a:avLst/>
            <a:gdLst>
              <a:gd name="connsiteX0" fmla="*/ 3 w 2436813"/>
              <a:gd name="connsiteY0" fmla="*/ 970797 h 2541587"/>
              <a:gd name="connsiteX1" fmla="*/ 1218407 w 2436813"/>
              <a:gd name="connsiteY1" fmla="*/ 0 h 2541587"/>
              <a:gd name="connsiteX2" fmla="*/ 2436810 w 2436813"/>
              <a:gd name="connsiteY2" fmla="*/ 970797 h 2541587"/>
              <a:gd name="connsiteX3" fmla="*/ 1971422 w 2436813"/>
              <a:gd name="connsiteY3" fmla="*/ 2541581 h 2541587"/>
              <a:gd name="connsiteX4" fmla="*/ 465391 w 2436813"/>
              <a:gd name="connsiteY4" fmla="*/ 2541581 h 2541587"/>
              <a:gd name="connsiteX5" fmla="*/ 3 w 2436813"/>
              <a:gd name="connsiteY5" fmla="*/ 970797 h 2541587"/>
              <a:gd name="connsiteX0" fmla="*/ 0 w 2521331"/>
              <a:gd name="connsiteY0" fmla="*/ 1378051 h 2541581"/>
              <a:gd name="connsiteX1" fmla="*/ 1302928 w 2521331"/>
              <a:gd name="connsiteY1" fmla="*/ 0 h 2541581"/>
              <a:gd name="connsiteX2" fmla="*/ 2521331 w 2521331"/>
              <a:gd name="connsiteY2" fmla="*/ 970797 h 2541581"/>
              <a:gd name="connsiteX3" fmla="*/ 2055943 w 2521331"/>
              <a:gd name="connsiteY3" fmla="*/ 2541581 h 2541581"/>
              <a:gd name="connsiteX4" fmla="*/ 549912 w 2521331"/>
              <a:gd name="connsiteY4" fmla="*/ 2541581 h 2541581"/>
              <a:gd name="connsiteX5" fmla="*/ 0 w 2521331"/>
              <a:gd name="connsiteY5" fmla="*/ 1378051 h 2541581"/>
              <a:gd name="connsiteX0" fmla="*/ 0 w 2521331"/>
              <a:gd name="connsiteY0" fmla="*/ 1378051 h 2564633"/>
              <a:gd name="connsiteX1" fmla="*/ 1302928 w 2521331"/>
              <a:gd name="connsiteY1" fmla="*/ 0 h 2564633"/>
              <a:gd name="connsiteX2" fmla="*/ 2521331 w 2521331"/>
              <a:gd name="connsiteY2" fmla="*/ 970797 h 2564633"/>
              <a:gd name="connsiteX3" fmla="*/ 2055943 w 2521331"/>
              <a:gd name="connsiteY3" fmla="*/ 2541581 h 2564633"/>
              <a:gd name="connsiteX4" fmla="*/ 680541 w 2521331"/>
              <a:gd name="connsiteY4" fmla="*/ 2564633 h 2564633"/>
              <a:gd name="connsiteX5" fmla="*/ 0 w 2521331"/>
              <a:gd name="connsiteY5" fmla="*/ 1378051 h 2564633"/>
              <a:gd name="connsiteX0" fmla="*/ 0 w 2521331"/>
              <a:gd name="connsiteY0" fmla="*/ 1378051 h 2564633"/>
              <a:gd name="connsiteX1" fmla="*/ 1302928 w 2521331"/>
              <a:gd name="connsiteY1" fmla="*/ 0 h 2564633"/>
              <a:gd name="connsiteX2" fmla="*/ 2521331 w 2521331"/>
              <a:gd name="connsiteY2" fmla="*/ 970797 h 2564633"/>
              <a:gd name="connsiteX3" fmla="*/ 1971418 w 2521331"/>
              <a:gd name="connsiteY3" fmla="*/ 2549265 h 2564633"/>
              <a:gd name="connsiteX4" fmla="*/ 680541 w 2521331"/>
              <a:gd name="connsiteY4" fmla="*/ 2564633 h 2564633"/>
              <a:gd name="connsiteX5" fmla="*/ 0 w 2521331"/>
              <a:gd name="connsiteY5" fmla="*/ 1378051 h 2564633"/>
              <a:gd name="connsiteX0" fmla="*/ 0 w 2644275"/>
              <a:gd name="connsiteY0" fmla="*/ 1378051 h 2564633"/>
              <a:gd name="connsiteX1" fmla="*/ 1302928 w 2644275"/>
              <a:gd name="connsiteY1" fmla="*/ 0 h 2564633"/>
              <a:gd name="connsiteX2" fmla="*/ 2644275 w 2644275"/>
              <a:gd name="connsiteY2" fmla="*/ 1354999 h 2564633"/>
              <a:gd name="connsiteX3" fmla="*/ 1971418 w 2644275"/>
              <a:gd name="connsiteY3" fmla="*/ 2549265 h 2564633"/>
              <a:gd name="connsiteX4" fmla="*/ 680541 w 2644275"/>
              <a:gd name="connsiteY4" fmla="*/ 2564633 h 2564633"/>
              <a:gd name="connsiteX5" fmla="*/ 0 w 2644275"/>
              <a:gd name="connsiteY5" fmla="*/ 1378051 h 2564633"/>
              <a:gd name="connsiteX0" fmla="*/ 0 w 2644275"/>
              <a:gd name="connsiteY0" fmla="*/ 1193635 h 2380217"/>
              <a:gd name="connsiteX1" fmla="*/ 1963755 w 2644275"/>
              <a:gd name="connsiteY1" fmla="*/ 0 h 2380217"/>
              <a:gd name="connsiteX2" fmla="*/ 2644275 w 2644275"/>
              <a:gd name="connsiteY2" fmla="*/ 1170583 h 2380217"/>
              <a:gd name="connsiteX3" fmla="*/ 1971418 w 2644275"/>
              <a:gd name="connsiteY3" fmla="*/ 2364849 h 2380217"/>
              <a:gd name="connsiteX4" fmla="*/ 680541 w 2644275"/>
              <a:gd name="connsiteY4" fmla="*/ 2380217 h 2380217"/>
              <a:gd name="connsiteX5" fmla="*/ 0 w 2644275"/>
              <a:gd name="connsiteY5" fmla="*/ 1193635 h 2380217"/>
              <a:gd name="connsiteX0" fmla="*/ 0 w 2644275"/>
              <a:gd name="connsiteY0" fmla="*/ 1193635 h 2380217"/>
              <a:gd name="connsiteX1" fmla="*/ 1472220 w 2644275"/>
              <a:gd name="connsiteY1" fmla="*/ 296490 h 2380217"/>
              <a:gd name="connsiteX2" fmla="*/ 1963755 w 2644275"/>
              <a:gd name="connsiteY2" fmla="*/ 0 h 2380217"/>
              <a:gd name="connsiteX3" fmla="*/ 2644275 w 2644275"/>
              <a:gd name="connsiteY3" fmla="*/ 1170583 h 2380217"/>
              <a:gd name="connsiteX4" fmla="*/ 1971418 w 2644275"/>
              <a:gd name="connsiteY4" fmla="*/ 2364849 h 2380217"/>
              <a:gd name="connsiteX5" fmla="*/ 680541 w 2644275"/>
              <a:gd name="connsiteY5" fmla="*/ 2380217 h 2380217"/>
              <a:gd name="connsiteX6" fmla="*/ 0 w 2644275"/>
              <a:gd name="connsiteY6" fmla="*/ 1193635 h 2380217"/>
              <a:gd name="connsiteX0" fmla="*/ 0 w 2644275"/>
              <a:gd name="connsiteY0" fmla="*/ 1193635 h 2380217"/>
              <a:gd name="connsiteX1" fmla="*/ 680765 w 2644275"/>
              <a:gd name="connsiteY1" fmla="*/ 12181 h 2380217"/>
              <a:gd name="connsiteX2" fmla="*/ 1963755 w 2644275"/>
              <a:gd name="connsiteY2" fmla="*/ 0 h 2380217"/>
              <a:gd name="connsiteX3" fmla="*/ 2644275 w 2644275"/>
              <a:gd name="connsiteY3" fmla="*/ 1170583 h 2380217"/>
              <a:gd name="connsiteX4" fmla="*/ 1971418 w 2644275"/>
              <a:gd name="connsiteY4" fmla="*/ 2364849 h 2380217"/>
              <a:gd name="connsiteX5" fmla="*/ 680541 w 2644275"/>
              <a:gd name="connsiteY5" fmla="*/ 2380217 h 2380217"/>
              <a:gd name="connsiteX6" fmla="*/ 0 w 2644275"/>
              <a:gd name="connsiteY6" fmla="*/ 1193635 h 23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4275" h="2380217">
                <a:moveTo>
                  <a:pt x="0" y="1193635"/>
                </a:moveTo>
                <a:lnTo>
                  <a:pt x="680765" y="12181"/>
                </a:lnTo>
                <a:lnTo>
                  <a:pt x="1963755" y="0"/>
                </a:lnTo>
                <a:lnTo>
                  <a:pt x="2644275" y="1170583"/>
                </a:lnTo>
                <a:lnTo>
                  <a:pt x="1971418" y="2364849"/>
                </a:lnTo>
                <a:lnTo>
                  <a:pt x="680541" y="2380217"/>
                </a:lnTo>
                <a:lnTo>
                  <a:pt x="0" y="1193635"/>
                </a:lnTo>
                <a:close/>
              </a:path>
            </a:pathLst>
          </a:custGeom>
          <a:noFill/>
        </p:spPr>
        <p:txBody>
          <a:bodyPr lIns="180000" tIns="180000" rIns="180000" bIns="180000" anchor="ctr">
            <a:normAutofit/>
          </a:bodyPr>
          <a:lstStyle>
            <a:lvl1pPr algn="ctr">
              <a:defRPr sz="1800">
                <a:solidFill>
                  <a:schemeClr val="tx1"/>
                </a:solidFill>
              </a:defRPr>
            </a:lvl1pPr>
          </a:lstStyle>
          <a:p>
            <a:pPr lvl="0"/>
            <a:r>
              <a:rPr lang="en-GB" dirty="0"/>
              <a:t>Click to edit</a:t>
            </a:r>
            <a:br>
              <a:rPr lang="en-GB" dirty="0"/>
            </a:br>
            <a:r>
              <a:rPr lang="en-GB" dirty="0"/>
              <a:t>key information</a:t>
            </a:r>
            <a:br>
              <a:rPr lang="en-GB" dirty="0"/>
            </a:br>
            <a:r>
              <a:rPr lang="en-GB" dirty="0"/>
              <a:t>text box</a:t>
            </a:r>
            <a:endParaRPr lang="en-US" dirty="0"/>
          </a:p>
        </p:txBody>
      </p:sp>
      <p:sp>
        <p:nvSpPr>
          <p:cNvPr id="9" name="Text Placeholder 10">
            <a:extLst>
              <a:ext uri="{FF2B5EF4-FFF2-40B4-BE49-F238E27FC236}">
                <a16:creationId xmlns:a16="http://schemas.microsoft.com/office/drawing/2014/main" id="{DA91D51C-6B6D-7644-A97E-6E2EC5D07B0C}"/>
              </a:ext>
            </a:extLst>
          </p:cNvPr>
          <p:cNvSpPr>
            <a:spLocks noGrp="1"/>
          </p:cNvSpPr>
          <p:nvPr>
            <p:ph type="body" idx="15" hasCustomPrompt="1"/>
          </p:nvPr>
        </p:nvSpPr>
        <p:spPr>
          <a:xfrm>
            <a:off x="3245776" y="1716727"/>
            <a:ext cx="2644275" cy="2380217"/>
          </a:xfrm>
          <a:custGeom>
            <a:avLst/>
            <a:gdLst>
              <a:gd name="connsiteX0" fmla="*/ 3 w 2436813"/>
              <a:gd name="connsiteY0" fmla="*/ 970797 h 2541587"/>
              <a:gd name="connsiteX1" fmla="*/ 1218407 w 2436813"/>
              <a:gd name="connsiteY1" fmla="*/ 0 h 2541587"/>
              <a:gd name="connsiteX2" fmla="*/ 2436810 w 2436813"/>
              <a:gd name="connsiteY2" fmla="*/ 970797 h 2541587"/>
              <a:gd name="connsiteX3" fmla="*/ 1971422 w 2436813"/>
              <a:gd name="connsiteY3" fmla="*/ 2541581 h 2541587"/>
              <a:gd name="connsiteX4" fmla="*/ 465391 w 2436813"/>
              <a:gd name="connsiteY4" fmla="*/ 2541581 h 2541587"/>
              <a:gd name="connsiteX5" fmla="*/ 3 w 2436813"/>
              <a:gd name="connsiteY5" fmla="*/ 970797 h 2541587"/>
              <a:gd name="connsiteX0" fmla="*/ 0 w 2521331"/>
              <a:gd name="connsiteY0" fmla="*/ 1378051 h 2541581"/>
              <a:gd name="connsiteX1" fmla="*/ 1302928 w 2521331"/>
              <a:gd name="connsiteY1" fmla="*/ 0 h 2541581"/>
              <a:gd name="connsiteX2" fmla="*/ 2521331 w 2521331"/>
              <a:gd name="connsiteY2" fmla="*/ 970797 h 2541581"/>
              <a:gd name="connsiteX3" fmla="*/ 2055943 w 2521331"/>
              <a:gd name="connsiteY3" fmla="*/ 2541581 h 2541581"/>
              <a:gd name="connsiteX4" fmla="*/ 549912 w 2521331"/>
              <a:gd name="connsiteY4" fmla="*/ 2541581 h 2541581"/>
              <a:gd name="connsiteX5" fmla="*/ 0 w 2521331"/>
              <a:gd name="connsiteY5" fmla="*/ 1378051 h 2541581"/>
              <a:gd name="connsiteX0" fmla="*/ 0 w 2521331"/>
              <a:gd name="connsiteY0" fmla="*/ 1378051 h 2564633"/>
              <a:gd name="connsiteX1" fmla="*/ 1302928 w 2521331"/>
              <a:gd name="connsiteY1" fmla="*/ 0 h 2564633"/>
              <a:gd name="connsiteX2" fmla="*/ 2521331 w 2521331"/>
              <a:gd name="connsiteY2" fmla="*/ 970797 h 2564633"/>
              <a:gd name="connsiteX3" fmla="*/ 2055943 w 2521331"/>
              <a:gd name="connsiteY3" fmla="*/ 2541581 h 2564633"/>
              <a:gd name="connsiteX4" fmla="*/ 680541 w 2521331"/>
              <a:gd name="connsiteY4" fmla="*/ 2564633 h 2564633"/>
              <a:gd name="connsiteX5" fmla="*/ 0 w 2521331"/>
              <a:gd name="connsiteY5" fmla="*/ 1378051 h 2564633"/>
              <a:gd name="connsiteX0" fmla="*/ 0 w 2521331"/>
              <a:gd name="connsiteY0" fmla="*/ 1378051 h 2564633"/>
              <a:gd name="connsiteX1" fmla="*/ 1302928 w 2521331"/>
              <a:gd name="connsiteY1" fmla="*/ 0 h 2564633"/>
              <a:gd name="connsiteX2" fmla="*/ 2521331 w 2521331"/>
              <a:gd name="connsiteY2" fmla="*/ 970797 h 2564633"/>
              <a:gd name="connsiteX3" fmla="*/ 1971418 w 2521331"/>
              <a:gd name="connsiteY3" fmla="*/ 2549265 h 2564633"/>
              <a:gd name="connsiteX4" fmla="*/ 680541 w 2521331"/>
              <a:gd name="connsiteY4" fmla="*/ 2564633 h 2564633"/>
              <a:gd name="connsiteX5" fmla="*/ 0 w 2521331"/>
              <a:gd name="connsiteY5" fmla="*/ 1378051 h 2564633"/>
              <a:gd name="connsiteX0" fmla="*/ 0 w 2644275"/>
              <a:gd name="connsiteY0" fmla="*/ 1378051 h 2564633"/>
              <a:gd name="connsiteX1" fmla="*/ 1302928 w 2644275"/>
              <a:gd name="connsiteY1" fmla="*/ 0 h 2564633"/>
              <a:gd name="connsiteX2" fmla="*/ 2644275 w 2644275"/>
              <a:gd name="connsiteY2" fmla="*/ 1354999 h 2564633"/>
              <a:gd name="connsiteX3" fmla="*/ 1971418 w 2644275"/>
              <a:gd name="connsiteY3" fmla="*/ 2549265 h 2564633"/>
              <a:gd name="connsiteX4" fmla="*/ 680541 w 2644275"/>
              <a:gd name="connsiteY4" fmla="*/ 2564633 h 2564633"/>
              <a:gd name="connsiteX5" fmla="*/ 0 w 2644275"/>
              <a:gd name="connsiteY5" fmla="*/ 1378051 h 2564633"/>
              <a:gd name="connsiteX0" fmla="*/ 0 w 2644275"/>
              <a:gd name="connsiteY0" fmla="*/ 1193635 h 2380217"/>
              <a:gd name="connsiteX1" fmla="*/ 1963755 w 2644275"/>
              <a:gd name="connsiteY1" fmla="*/ 0 h 2380217"/>
              <a:gd name="connsiteX2" fmla="*/ 2644275 w 2644275"/>
              <a:gd name="connsiteY2" fmla="*/ 1170583 h 2380217"/>
              <a:gd name="connsiteX3" fmla="*/ 1971418 w 2644275"/>
              <a:gd name="connsiteY3" fmla="*/ 2364849 h 2380217"/>
              <a:gd name="connsiteX4" fmla="*/ 680541 w 2644275"/>
              <a:gd name="connsiteY4" fmla="*/ 2380217 h 2380217"/>
              <a:gd name="connsiteX5" fmla="*/ 0 w 2644275"/>
              <a:gd name="connsiteY5" fmla="*/ 1193635 h 2380217"/>
              <a:gd name="connsiteX0" fmla="*/ 0 w 2644275"/>
              <a:gd name="connsiteY0" fmla="*/ 1193635 h 2380217"/>
              <a:gd name="connsiteX1" fmla="*/ 1472220 w 2644275"/>
              <a:gd name="connsiteY1" fmla="*/ 296490 h 2380217"/>
              <a:gd name="connsiteX2" fmla="*/ 1963755 w 2644275"/>
              <a:gd name="connsiteY2" fmla="*/ 0 h 2380217"/>
              <a:gd name="connsiteX3" fmla="*/ 2644275 w 2644275"/>
              <a:gd name="connsiteY3" fmla="*/ 1170583 h 2380217"/>
              <a:gd name="connsiteX4" fmla="*/ 1971418 w 2644275"/>
              <a:gd name="connsiteY4" fmla="*/ 2364849 h 2380217"/>
              <a:gd name="connsiteX5" fmla="*/ 680541 w 2644275"/>
              <a:gd name="connsiteY5" fmla="*/ 2380217 h 2380217"/>
              <a:gd name="connsiteX6" fmla="*/ 0 w 2644275"/>
              <a:gd name="connsiteY6" fmla="*/ 1193635 h 2380217"/>
              <a:gd name="connsiteX0" fmla="*/ 0 w 2644275"/>
              <a:gd name="connsiteY0" fmla="*/ 1193635 h 2380217"/>
              <a:gd name="connsiteX1" fmla="*/ 680765 w 2644275"/>
              <a:gd name="connsiteY1" fmla="*/ 12181 h 2380217"/>
              <a:gd name="connsiteX2" fmla="*/ 1963755 w 2644275"/>
              <a:gd name="connsiteY2" fmla="*/ 0 h 2380217"/>
              <a:gd name="connsiteX3" fmla="*/ 2644275 w 2644275"/>
              <a:gd name="connsiteY3" fmla="*/ 1170583 h 2380217"/>
              <a:gd name="connsiteX4" fmla="*/ 1971418 w 2644275"/>
              <a:gd name="connsiteY4" fmla="*/ 2364849 h 2380217"/>
              <a:gd name="connsiteX5" fmla="*/ 680541 w 2644275"/>
              <a:gd name="connsiteY5" fmla="*/ 2380217 h 2380217"/>
              <a:gd name="connsiteX6" fmla="*/ 0 w 2644275"/>
              <a:gd name="connsiteY6" fmla="*/ 1193635 h 23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4275" h="2380217">
                <a:moveTo>
                  <a:pt x="0" y="1193635"/>
                </a:moveTo>
                <a:lnTo>
                  <a:pt x="680765" y="12181"/>
                </a:lnTo>
                <a:lnTo>
                  <a:pt x="1963755" y="0"/>
                </a:lnTo>
                <a:lnTo>
                  <a:pt x="2644275" y="1170583"/>
                </a:lnTo>
                <a:lnTo>
                  <a:pt x="1971418" y="2364849"/>
                </a:lnTo>
                <a:lnTo>
                  <a:pt x="680541" y="2380217"/>
                </a:lnTo>
                <a:lnTo>
                  <a:pt x="0" y="1193635"/>
                </a:lnTo>
                <a:close/>
              </a:path>
            </a:pathLst>
          </a:custGeom>
          <a:noFill/>
        </p:spPr>
        <p:txBody>
          <a:bodyPr lIns="180000" tIns="180000" rIns="180000" bIns="180000" anchor="ctr">
            <a:normAutofit/>
          </a:bodyPr>
          <a:lstStyle>
            <a:lvl1pPr algn="ctr">
              <a:defRPr sz="1800">
                <a:solidFill>
                  <a:schemeClr val="tx1"/>
                </a:solidFill>
              </a:defRPr>
            </a:lvl1pPr>
          </a:lstStyle>
          <a:p>
            <a:pPr lvl="0"/>
            <a:r>
              <a:rPr lang="en-GB" dirty="0"/>
              <a:t>Click to edit</a:t>
            </a:r>
            <a:br>
              <a:rPr lang="en-GB" dirty="0"/>
            </a:br>
            <a:r>
              <a:rPr lang="en-GB" dirty="0"/>
              <a:t>key information</a:t>
            </a:r>
            <a:br>
              <a:rPr lang="en-GB" dirty="0"/>
            </a:br>
            <a:r>
              <a:rPr lang="en-GB" dirty="0"/>
              <a:t>text box</a:t>
            </a:r>
            <a:endParaRPr lang="en-US" dirty="0"/>
          </a:p>
        </p:txBody>
      </p:sp>
      <p:sp>
        <p:nvSpPr>
          <p:cNvPr id="10" name="Text Placeholder 10">
            <a:extLst>
              <a:ext uri="{FF2B5EF4-FFF2-40B4-BE49-F238E27FC236}">
                <a16:creationId xmlns:a16="http://schemas.microsoft.com/office/drawing/2014/main" id="{27CBF6D0-0429-D148-8877-D75DF73F87F3}"/>
              </a:ext>
            </a:extLst>
          </p:cNvPr>
          <p:cNvSpPr>
            <a:spLocks noGrp="1"/>
          </p:cNvSpPr>
          <p:nvPr>
            <p:ph type="body" idx="16" hasCustomPrompt="1"/>
          </p:nvPr>
        </p:nvSpPr>
        <p:spPr>
          <a:xfrm>
            <a:off x="5897258" y="1716727"/>
            <a:ext cx="2644275" cy="2380217"/>
          </a:xfrm>
          <a:custGeom>
            <a:avLst/>
            <a:gdLst>
              <a:gd name="connsiteX0" fmla="*/ 3 w 2436813"/>
              <a:gd name="connsiteY0" fmla="*/ 970797 h 2541587"/>
              <a:gd name="connsiteX1" fmla="*/ 1218407 w 2436813"/>
              <a:gd name="connsiteY1" fmla="*/ 0 h 2541587"/>
              <a:gd name="connsiteX2" fmla="*/ 2436810 w 2436813"/>
              <a:gd name="connsiteY2" fmla="*/ 970797 h 2541587"/>
              <a:gd name="connsiteX3" fmla="*/ 1971422 w 2436813"/>
              <a:gd name="connsiteY3" fmla="*/ 2541581 h 2541587"/>
              <a:gd name="connsiteX4" fmla="*/ 465391 w 2436813"/>
              <a:gd name="connsiteY4" fmla="*/ 2541581 h 2541587"/>
              <a:gd name="connsiteX5" fmla="*/ 3 w 2436813"/>
              <a:gd name="connsiteY5" fmla="*/ 970797 h 2541587"/>
              <a:gd name="connsiteX0" fmla="*/ 0 w 2521331"/>
              <a:gd name="connsiteY0" fmla="*/ 1378051 h 2541581"/>
              <a:gd name="connsiteX1" fmla="*/ 1302928 w 2521331"/>
              <a:gd name="connsiteY1" fmla="*/ 0 h 2541581"/>
              <a:gd name="connsiteX2" fmla="*/ 2521331 w 2521331"/>
              <a:gd name="connsiteY2" fmla="*/ 970797 h 2541581"/>
              <a:gd name="connsiteX3" fmla="*/ 2055943 w 2521331"/>
              <a:gd name="connsiteY3" fmla="*/ 2541581 h 2541581"/>
              <a:gd name="connsiteX4" fmla="*/ 549912 w 2521331"/>
              <a:gd name="connsiteY4" fmla="*/ 2541581 h 2541581"/>
              <a:gd name="connsiteX5" fmla="*/ 0 w 2521331"/>
              <a:gd name="connsiteY5" fmla="*/ 1378051 h 2541581"/>
              <a:gd name="connsiteX0" fmla="*/ 0 w 2521331"/>
              <a:gd name="connsiteY0" fmla="*/ 1378051 h 2564633"/>
              <a:gd name="connsiteX1" fmla="*/ 1302928 w 2521331"/>
              <a:gd name="connsiteY1" fmla="*/ 0 h 2564633"/>
              <a:gd name="connsiteX2" fmla="*/ 2521331 w 2521331"/>
              <a:gd name="connsiteY2" fmla="*/ 970797 h 2564633"/>
              <a:gd name="connsiteX3" fmla="*/ 2055943 w 2521331"/>
              <a:gd name="connsiteY3" fmla="*/ 2541581 h 2564633"/>
              <a:gd name="connsiteX4" fmla="*/ 680541 w 2521331"/>
              <a:gd name="connsiteY4" fmla="*/ 2564633 h 2564633"/>
              <a:gd name="connsiteX5" fmla="*/ 0 w 2521331"/>
              <a:gd name="connsiteY5" fmla="*/ 1378051 h 2564633"/>
              <a:gd name="connsiteX0" fmla="*/ 0 w 2521331"/>
              <a:gd name="connsiteY0" fmla="*/ 1378051 h 2564633"/>
              <a:gd name="connsiteX1" fmla="*/ 1302928 w 2521331"/>
              <a:gd name="connsiteY1" fmla="*/ 0 h 2564633"/>
              <a:gd name="connsiteX2" fmla="*/ 2521331 w 2521331"/>
              <a:gd name="connsiteY2" fmla="*/ 970797 h 2564633"/>
              <a:gd name="connsiteX3" fmla="*/ 1971418 w 2521331"/>
              <a:gd name="connsiteY3" fmla="*/ 2549265 h 2564633"/>
              <a:gd name="connsiteX4" fmla="*/ 680541 w 2521331"/>
              <a:gd name="connsiteY4" fmla="*/ 2564633 h 2564633"/>
              <a:gd name="connsiteX5" fmla="*/ 0 w 2521331"/>
              <a:gd name="connsiteY5" fmla="*/ 1378051 h 2564633"/>
              <a:gd name="connsiteX0" fmla="*/ 0 w 2644275"/>
              <a:gd name="connsiteY0" fmla="*/ 1378051 h 2564633"/>
              <a:gd name="connsiteX1" fmla="*/ 1302928 w 2644275"/>
              <a:gd name="connsiteY1" fmla="*/ 0 h 2564633"/>
              <a:gd name="connsiteX2" fmla="*/ 2644275 w 2644275"/>
              <a:gd name="connsiteY2" fmla="*/ 1354999 h 2564633"/>
              <a:gd name="connsiteX3" fmla="*/ 1971418 w 2644275"/>
              <a:gd name="connsiteY3" fmla="*/ 2549265 h 2564633"/>
              <a:gd name="connsiteX4" fmla="*/ 680541 w 2644275"/>
              <a:gd name="connsiteY4" fmla="*/ 2564633 h 2564633"/>
              <a:gd name="connsiteX5" fmla="*/ 0 w 2644275"/>
              <a:gd name="connsiteY5" fmla="*/ 1378051 h 2564633"/>
              <a:gd name="connsiteX0" fmla="*/ 0 w 2644275"/>
              <a:gd name="connsiteY0" fmla="*/ 1193635 h 2380217"/>
              <a:gd name="connsiteX1" fmla="*/ 1963755 w 2644275"/>
              <a:gd name="connsiteY1" fmla="*/ 0 h 2380217"/>
              <a:gd name="connsiteX2" fmla="*/ 2644275 w 2644275"/>
              <a:gd name="connsiteY2" fmla="*/ 1170583 h 2380217"/>
              <a:gd name="connsiteX3" fmla="*/ 1971418 w 2644275"/>
              <a:gd name="connsiteY3" fmla="*/ 2364849 h 2380217"/>
              <a:gd name="connsiteX4" fmla="*/ 680541 w 2644275"/>
              <a:gd name="connsiteY4" fmla="*/ 2380217 h 2380217"/>
              <a:gd name="connsiteX5" fmla="*/ 0 w 2644275"/>
              <a:gd name="connsiteY5" fmla="*/ 1193635 h 2380217"/>
              <a:gd name="connsiteX0" fmla="*/ 0 w 2644275"/>
              <a:gd name="connsiteY0" fmla="*/ 1193635 h 2380217"/>
              <a:gd name="connsiteX1" fmla="*/ 1472220 w 2644275"/>
              <a:gd name="connsiteY1" fmla="*/ 296490 h 2380217"/>
              <a:gd name="connsiteX2" fmla="*/ 1963755 w 2644275"/>
              <a:gd name="connsiteY2" fmla="*/ 0 h 2380217"/>
              <a:gd name="connsiteX3" fmla="*/ 2644275 w 2644275"/>
              <a:gd name="connsiteY3" fmla="*/ 1170583 h 2380217"/>
              <a:gd name="connsiteX4" fmla="*/ 1971418 w 2644275"/>
              <a:gd name="connsiteY4" fmla="*/ 2364849 h 2380217"/>
              <a:gd name="connsiteX5" fmla="*/ 680541 w 2644275"/>
              <a:gd name="connsiteY5" fmla="*/ 2380217 h 2380217"/>
              <a:gd name="connsiteX6" fmla="*/ 0 w 2644275"/>
              <a:gd name="connsiteY6" fmla="*/ 1193635 h 2380217"/>
              <a:gd name="connsiteX0" fmla="*/ 0 w 2644275"/>
              <a:gd name="connsiteY0" fmla="*/ 1193635 h 2380217"/>
              <a:gd name="connsiteX1" fmla="*/ 680765 w 2644275"/>
              <a:gd name="connsiteY1" fmla="*/ 12181 h 2380217"/>
              <a:gd name="connsiteX2" fmla="*/ 1963755 w 2644275"/>
              <a:gd name="connsiteY2" fmla="*/ 0 h 2380217"/>
              <a:gd name="connsiteX3" fmla="*/ 2644275 w 2644275"/>
              <a:gd name="connsiteY3" fmla="*/ 1170583 h 2380217"/>
              <a:gd name="connsiteX4" fmla="*/ 1971418 w 2644275"/>
              <a:gd name="connsiteY4" fmla="*/ 2364849 h 2380217"/>
              <a:gd name="connsiteX5" fmla="*/ 680541 w 2644275"/>
              <a:gd name="connsiteY5" fmla="*/ 2380217 h 2380217"/>
              <a:gd name="connsiteX6" fmla="*/ 0 w 2644275"/>
              <a:gd name="connsiteY6" fmla="*/ 1193635 h 23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4275" h="2380217">
                <a:moveTo>
                  <a:pt x="0" y="1193635"/>
                </a:moveTo>
                <a:lnTo>
                  <a:pt x="680765" y="12181"/>
                </a:lnTo>
                <a:lnTo>
                  <a:pt x="1963755" y="0"/>
                </a:lnTo>
                <a:lnTo>
                  <a:pt x="2644275" y="1170583"/>
                </a:lnTo>
                <a:lnTo>
                  <a:pt x="1971418" y="2364849"/>
                </a:lnTo>
                <a:lnTo>
                  <a:pt x="680541" y="2380217"/>
                </a:lnTo>
                <a:lnTo>
                  <a:pt x="0" y="1193635"/>
                </a:lnTo>
                <a:close/>
              </a:path>
            </a:pathLst>
          </a:custGeom>
          <a:noFill/>
        </p:spPr>
        <p:txBody>
          <a:bodyPr lIns="180000" tIns="180000" rIns="180000" bIns="180000" anchor="ctr">
            <a:normAutofit/>
          </a:bodyPr>
          <a:lstStyle>
            <a:lvl1pPr algn="ctr">
              <a:defRPr sz="1800">
                <a:solidFill>
                  <a:schemeClr val="tx1"/>
                </a:solidFill>
              </a:defRPr>
            </a:lvl1pPr>
          </a:lstStyle>
          <a:p>
            <a:pPr lvl="0"/>
            <a:r>
              <a:rPr lang="en-GB" dirty="0"/>
              <a:t>Click to edit</a:t>
            </a:r>
            <a:br>
              <a:rPr lang="en-GB" dirty="0"/>
            </a:br>
            <a:r>
              <a:rPr lang="en-GB" dirty="0"/>
              <a:t>key information</a:t>
            </a:r>
            <a:br>
              <a:rPr lang="en-GB" dirty="0"/>
            </a:br>
            <a:r>
              <a:rPr lang="en-GB" dirty="0"/>
              <a:t>text box</a:t>
            </a:r>
            <a:endParaRPr lang="en-US" dirty="0"/>
          </a:p>
        </p:txBody>
      </p:sp>
    </p:spTree>
    <p:extLst>
      <p:ext uri="{BB962C8B-B14F-4D97-AF65-F5344CB8AC3E}">
        <p14:creationId xmlns:p14="http://schemas.microsoft.com/office/powerpoint/2010/main" val="80815486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Title Placeholder 16">
            <a:extLst>
              <a:ext uri="{FF2B5EF4-FFF2-40B4-BE49-F238E27FC236}">
                <a16:creationId xmlns:a16="http://schemas.microsoft.com/office/drawing/2014/main" id="{172EBE1D-9335-9848-9DAA-E77F897C44ED}"/>
              </a:ext>
            </a:extLst>
          </p:cNvPr>
          <p:cNvSpPr>
            <a:spLocks noGrp="1"/>
          </p:cNvSpPr>
          <p:nvPr>
            <p:ph type="title"/>
          </p:nvPr>
        </p:nvSpPr>
        <p:spPr>
          <a:xfrm>
            <a:off x="457200" y="274638"/>
            <a:ext cx="8229600" cy="10715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3" name="Footer Placeholder 21">
            <a:extLst>
              <a:ext uri="{FF2B5EF4-FFF2-40B4-BE49-F238E27FC236}">
                <a16:creationId xmlns:a16="http://schemas.microsoft.com/office/drawing/2014/main" id="{874FE988-AA05-BF41-BF04-C7788D0BB39F}"/>
              </a:ext>
            </a:extLst>
          </p:cNvPr>
          <p:cNvSpPr>
            <a:spLocks noGrp="1"/>
          </p:cNvSpPr>
          <p:nvPr>
            <p:ph type="ftr" sz="quarter" idx="3"/>
          </p:nvPr>
        </p:nvSpPr>
        <p:spPr>
          <a:xfrm>
            <a:off x="367677" y="4748551"/>
            <a:ext cx="3086100" cy="274637"/>
          </a:xfrm>
          <a:prstGeom prst="rect">
            <a:avLst/>
          </a:prstGeom>
        </p:spPr>
        <p:txBody>
          <a:bodyPr vert="horz" lIns="91440" tIns="45720" rIns="91440" bIns="45720" rtlCol="0" anchor="ctr"/>
          <a:lstStyle>
            <a:lvl1pPr algn="l">
              <a:defRPr sz="1000" b="1" i="0">
                <a:solidFill>
                  <a:schemeClr val="accent6"/>
                </a:solidFill>
                <a:latin typeface="Roboto Condensed" panose="02000000000000000000" pitchFamily="2" charset="0"/>
                <a:ea typeface="Roboto Condensed" panose="02000000000000000000" pitchFamily="2" charset="0"/>
              </a:defRPr>
            </a:lvl1pPr>
          </a:lstStyle>
          <a:p>
            <a:r>
              <a:rPr lang="en-US"/>
              <a:t>Report title</a:t>
            </a:r>
            <a:endParaRPr lang="en-US" dirty="0"/>
          </a:p>
        </p:txBody>
      </p:sp>
      <p:sp>
        <p:nvSpPr>
          <p:cNvPr id="25" name="Slide Number Placeholder 23">
            <a:extLst>
              <a:ext uri="{FF2B5EF4-FFF2-40B4-BE49-F238E27FC236}">
                <a16:creationId xmlns:a16="http://schemas.microsoft.com/office/drawing/2014/main" id="{D0CB405C-2066-EC46-9387-4660B329C1EE}"/>
              </a:ext>
            </a:extLst>
          </p:cNvPr>
          <p:cNvSpPr>
            <a:spLocks noGrp="1"/>
          </p:cNvSpPr>
          <p:nvPr>
            <p:ph type="sldNum" sz="quarter" idx="4"/>
          </p:nvPr>
        </p:nvSpPr>
        <p:spPr>
          <a:xfrm>
            <a:off x="6739471" y="4748551"/>
            <a:ext cx="2057400" cy="274637"/>
          </a:xfrm>
          <a:prstGeom prst="rect">
            <a:avLst/>
          </a:prstGeom>
        </p:spPr>
        <p:txBody>
          <a:bodyPr vert="horz" lIns="91440" tIns="45720" rIns="91440" bIns="45720" rtlCol="0" anchor="ctr"/>
          <a:lstStyle>
            <a:lvl1pPr algn="r">
              <a:defRPr sz="1000" b="1" i="0">
                <a:solidFill>
                  <a:schemeClr val="accent6"/>
                </a:solidFill>
                <a:latin typeface="Roboto Condensed" panose="02000000000000000000" pitchFamily="2" charset="0"/>
                <a:ea typeface="Roboto Condensed" panose="02000000000000000000" pitchFamily="2" charset="0"/>
              </a:defRPr>
            </a:lvl1pPr>
          </a:lstStyle>
          <a:p>
            <a:fld id="{C19DCF79-8D0F-6F4D-A6DF-4BF78324B6C7}" type="slidenum">
              <a:rPr lang="en-US" smtClean="0"/>
              <a:pPr/>
              <a:t>‹#›</a:t>
            </a:fld>
            <a:endParaRPr lang="en-US" dirty="0"/>
          </a:p>
        </p:txBody>
      </p:sp>
      <p:cxnSp>
        <p:nvCxnSpPr>
          <p:cNvPr id="27" name="Straight Connector 26">
            <a:extLst>
              <a:ext uri="{FF2B5EF4-FFF2-40B4-BE49-F238E27FC236}">
                <a16:creationId xmlns:a16="http://schemas.microsoft.com/office/drawing/2014/main" id="{5CE74F87-5C7A-AD40-9897-79BCDB8329B3}"/>
              </a:ext>
            </a:extLst>
          </p:cNvPr>
          <p:cNvCxnSpPr>
            <a:cxnSpLocks/>
          </p:cNvCxnSpPr>
          <p:nvPr userDrawn="1"/>
        </p:nvCxnSpPr>
        <p:spPr>
          <a:xfrm>
            <a:off x="457200" y="234134"/>
            <a:ext cx="82296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49C8A9F-6DF1-BB4B-BB75-4A8939160BE7}"/>
              </a:ext>
            </a:extLst>
          </p:cNvPr>
          <p:cNvCxnSpPr>
            <a:cxnSpLocks/>
          </p:cNvCxnSpPr>
          <p:nvPr userDrawn="1"/>
        </p:nvCxnSpPr>
        <p:spPr>
          <a:xfrm>
            <a:off x="458170" y="4731343"/>
            <a:ext cx="822863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Text Placeholder 28">
            <a:extLst>
              <a:ext uri="{FF2B5EF4-FFF2-40B4-BE49-F238E27FC236}">
                <a16:creationId xmlns:a16="http://schemas.microsoft.com/office/drawing/2014/main" id="{BEF88842-43B3-6D4E-B874-CAA861243763}"/>
              </a:ext>
            </a:extLst>
          </p:cNvPr>
          <p:cNvSpPr>
            <a:spLocks noGrp="1"/>
          </p:cNvSpPr>
          <p:nvPr>
            <p:ph type="body" idx="1"/>
          </p:nvPr>
        </p:nvSpPr>
        <p:spPr>
          <a:xfrm>
            <a:off x="457200" y="1507067"/>
            <a:ext cx="8229600" cy="3087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5078389"/>
      </p:ext>
    </p:extLst>
  </p:cSld>
  <p:clrMap bg1="lt1" tx1="dk1" bg2="lt2" tx2="dk2" accent1="accent1" accent2="accent2" accent3="accent3" accent4="accent4" accent5="accent5" accent6="accent6" hlink="hlink" folHlink="folHlink"/>
  <p:sldLayoutIdLst>
    <p:sldLayoutId id="2147483671" r:id="rId1"/>
    <p:sldLayoutId id="2147483699" r:id="rId2"/>
    <p:sldLayoutId id="2147483662" r:id="rId3"/>
    <p:sldLayoutId id="2147483664" r:id="rId4"/>
    <p:sldLayoutId id="2147483667" r:id="rId5"/>
    <p:sldLayoutId id="2147483669" r:id="rId6"/>
    <p:sldLayoutId id="2147483668" r:id="rId7"/>
    <p:sldLayoutId id="2147483674" r:id="rId8"/>
    <p:sldLayoutId id="2147483696" r:id="rId9"/>
    <p:sldLayoutId id="2147483702" r:id="rId10"/>
    <p:sldLayoutId id="2147483703" r:id="rId11"/>
    <p:sldLayoutId id="2147483704" r:id="rId12"/>
    <p:sldLayoutId id="2147483705" r:id="rId13"/>
    <p:sldLayoutId id="2147483706" r:id="rId14"/>
    <p:sldLayoutId id="2147483707" r:id="rId15"/>
  </p:sldLayoutIdLst>
  <p:hf hdr="0" dt="0"/>
  <p:txStyles>
    <p:title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p:titleStyle>
    <p:bodyStyle>
      <a:lvl1pPr marL="0" indent="0" algn="l" defTabSz="685800" rtl="0" eaLnBrk="1" latinLnBrk="0" hangingPunct="1">
        <a:lnSpc>
          <a:spcPct val="100000"/>
        </a:lnSpc>
        <a:spcBef>
          <a:spcPts val="480"/>
        </a:spcBef>
        <a:spcAft>
          <a:spcPts val="400"/>
        </a:spcAft>
        <a:buClr>
          <a:schemeClr val="tx2"/>
        </a:buClr>
        <a:buFontTx/>
        <a:buNone/>
        <a:defRPr sz="21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1pPr>
      <a:lvl2pPr marL="5143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8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8572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5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3pPr>
      <a:lvl4pPr marL="12001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35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35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6">
            <a:extLst>
              <a:ext uri="{FF2B5EF4-FFF2-40B4-BE49-F238E27FC236}">
                <a16:creationId xmlns:a16="http://schemas.microsoft.com/office/drawing/2014/main" id="{172EBE1D-9335-9848-9DAA-E77F897C44ED}"/>
              </a:ext>
            </a:extLst>
          </p:cNvPr>
          <p:cNvSpPr>
            <a:spLocks noGrp="1"/>
          </p:cNvSpPr>
          <p:nvPr>
            <p:ph type="title"/>
          </p:nvPr>
        </p:nvSpPr>
        <p:spPr>
          <a:xfrm>
            <a:off x="457200" y="274638"/>
            <a:ext cx="8229600" cy="1071562"/>
          </a:xfrm>
          <a:prstGeom prst="rect">
            <a:avLst/>
          </a:prstGeom>
        </p:spPr>
        <p:txBody>
          <a:bodyPr vert="horz" lIns="91440" tIns="45720" rIns="91440" bIns="45720" rtlCol="0" anchor="t">
            <a:normAutofit/>
          </a:bodyPr>
          <a:lstStyle/>
          <a:p>
            <a:r>
              <a:rPr lang="en-US" dirty="0"/>
              <a:t>Click to edit Master title style</a:t>
            </a:r>
            <a:br>
              <a:rPr lang="en-US" dirty="0"/>
            </a:br>
            <a:r>
              <a:rPr lang="en-US" dirty="0"/>
              <a:t>(maximum two lines)</a:t>
            </a:r>
          </a:p>
        </p:txBody>
      </p:sp>
      <p:sp>
        <p:nvSpPr>
          <p:cNvPr id="23" name="Footer Placeholder 21">
            <a:extLst>
              <a:ext uri="{FF2B5EF4-FFF2-40B4-BE49-F238E27FC236}">
                <a16:creationId xmlns:a16="http://schemas.microsoft.com/office/drawing/2014/main" id="{874FE988-AA05-BF41-BF04-C7788D0BB39F}"/>
              </a:ext>
            </a:extLst>
          </p:cNvPr>
          <p:cNvSpPr>
            <a:spLocks noGrp="1"/>
          </p:cNvSpPr>
          <p:nvPr>
            <p:ph type="ftr" sz="quarter" idx="3"/>
          </p:nvPr>
        </p:nvSpPr>
        <p:spPr>
          <a:xfrm>
            <a:off x="367677" y="4748551"/>
            <a:ext cx="3086100" cy="274637"/>
          </a:xfrm>
          <a:prstGeom prst="rect">
            <a:avLst/>
          </a:prstGeom>
        </p:spPr>
        <p:txBody>
          <a:bodyPr vert="horz" lIns="91440" tIns="45720" rIns="91440" bIns="45720" rtlCol="0" anchor="ctr"/>
          <a:lstStyle>
            <a:lvl1pPr algn="l">
              <a:defRPr sz="1000" b="1" i="0">
                <a:solidFill>
                  <a:schemeClr val="accent6"/>
                </a:solidFill>
                <a:latin typeface="Roboto Condensed" panose="02000000000000000000" pitchFamily="2" charset="0"/>
                <a:ea typeface="Roboto Condensed" panose="02000000000000000000" pitchFamily="2" charset="0"/>
              </a:defRPr>
            </a:lvl1pPr>
          </a:lstStyle>
          <a:p>
            <a:r>
              <a:rPr lang="en-US"/>
              <a:t>Report title</a:t>
            </a:r>
            <a:endParaRPr lang="en-US" dirty="0"/>
          </a:p>
        </p:txBody>
      </p:sp>
      <p:sp>
        <p:nvSpPr>
          <p:cNvPr id="25" name="Slide Number Placeholder 23">
            <a:extLst>
              <a:ext uri="{FF2B5EF4-FFF2-40B4-BE49-F238E27FC236}">
                <a16:creationId xmlns:a16="http://schemas.microsoft.com/office/drawing/2014/main" id="{D0CB405C-2066-EC46-9387-4660B329C1EE}"/>
              </a:ext>
            </a:extLst>
          </p:cNvPr>
          <p:cNvSpPr>
            <a:spLocks noGrp="1"/>
          </p:cNvSpPr>
          <p:nvPr>
            <p:ph type="sldNum" sz="quarter" idx="4"/>
          </p:nvPr>
        </p:nvSpPr>
        <p:spPr>
          <a:xfrm>
            <a:off x="6739471" y="4748551"/>
            <a:ext cx="2057400" cy="274637"/>
          </a:xfrm>
          <a:prstGeom prst="rect">
            <a:avLst/>
          </a:prstGeom>
        </p:spPr>
        <p:txBody>
          <a:bodyPr vert="horz" lIns="91440" tIns="45720" rIns="91440" bIns="45720" rtlCol="0" anchor="ctr"/>
          <a:lstStyle>
            <a:lvl1pPr algn="r">
              <a:defRPr sz="1000" b="1" i="0">
                <a:solidFill>
                  <a:schemeClr val="accent6"/>
                </a:solidFill>
                <a:latin typeface="Roboto Condensed" panose="02000000000000000000" pitchFamily="2" charset="0"/>
                <a:ea typeface="Roboto Condensed" panose="02000000000000000000" pitchFamily="2" charset="0"/>
              </a:defRPr>
            </a:lvl1pPr>
          </a:lstStyle>
          <a:p>
            <a:fld id="{C19DCF79-8D0F-6F4D-A6DF-4BF78324B6C7}" type="slidenum">
              <a:rPr lang="en-US" smtClean="0"/>
              <a:pPr/>
              <a:t>‹#›</a:t>
            </a:fld>
            <a:endParaRPr lang="en-US" dirty="0"/>
          </a:p>
        </p:txBody>
      </p:sp>
      <p:sp>
        <p:nvSpPr>
          <p:cNvPr id="29" name="Text Placeholder 28">
            <a:extLst>
              <a:ext uri="{FF2B5EF4-FFF2-40B4-BE49-F238E27FC236}">
                <a16:creationId xmlns:a16="http://schemas.microsoft.com/office/drawing/2014/main" id="{BEF88842-43B3-6D4E-B874-CAA861243763}"/>
              </a:ext>
            </a:extLst>
          </p:cNvPr>
          <p:cNvSpPr>
            <a:spLocks noGrp="1"/>
          </p:cNvSpPr>
          <p:nvPr>
            <p:ph type="body" idx="1"/>
          </p:nvPr>
        </p:nvSpPr>
        <p:spPr>
          <a:xfrm>
            <a:off x="457200" y="1507067"/>
            <a:ext cx="8229600" cy="3087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2931156"/>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679" r:id="rId4"/>
    <p:sldLayoutId id="2147483680" r:id="rId5"/>
    <p:sldLayoutId id="2147483681" r:id="rId6"/>
    <p:sldLayoutId id="2147483690" r:id="rId7"/>
    <p:sldLayoutId id="2147483691" r:id="rId8"/>
    <p:sldLayoutId id="2147483692" r:id="rId9"/>
    <p:sldLayoutId id="2147483697" r:id="rId10"/>
    <p:sldLayoutId id="2147483693" r:id="rId11"/>
    <p:sldLayoutId id="2147483694" r:id="rId12"/>
    <p:sldLayoutId id="2147483695" r:id="rId13"/>
  </p:sldLayoutIdLst>
  <p:hf hdr="0" dt="0"/>
  <p:txStyles>
    <p:title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p:titleStyle>
    <p:bodyStyle>
      <a:lvl1pPr marL="0" indent="0" algn="l" defTabSz="685800" rtl="0" eaLnBrk="1" latinLnBrk="0" hangingPunct="1">
        <a:lnSpc>
          <a:spcPct val="100000"/>
        </a:lnSpc>
        <a:spcBef>
          <a:spcPts val="480"/>
        </a:spcBef>
        <a:spcAft>
          <a:spcPts val="400"/>
        </a:spcAft>
        <a:buClr>
          <a:schemeClr val="tx2"/>
        </a:buClr>
        <a:buFontTx/>
        <a:buNone/>
        <a:defRPr sz="21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1pPr>
      <a:lvl2pPr marL="5143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8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8572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5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3pPr>
      <a:lvl4pPr marL="12001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35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35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AEC6-8362-49E4-823F-281D8727A9F1}"/>
              </a:ext>
            </a:extLst>
          </p:cNvPr>
          <p:cNvSpPr>
            <a:spLocks noGrp="1"/>
          </p:cNvSpPr>
          <p:nvPr>
            <p:ph type="title"/>
          </p:nvPr>
        </p:nvSpPr>
        <p:spPr/>
        <p:txBody>
          <a:bodyPr/>
          <a:lstStyle/>
          <a:p>
            <a:r>
              <a:rPr lang="en-US" dirty="0"/>
              <a:t>ACCELERATING CHINA’S URBAN TRANSITION</a:t>
            </a:r>
          </a:p>
        </p:txBody>
      </p:sp>
      <p:grpSp>
        <p:nvGrpSpPr>
          <p:cNvPr id="4" name="Group 3">
            <a:extLst>
              <a:ext uri="{FF2B5EF4-FFF2-40B4-BE49-F238E27FC236}">
                <a16:creationId xmlns:a16="http://schemas.microsoft.com/office/drawing/2014/main" id="{4FA9E18B-DEE2-4770-99EF-98AA6F83EDAC}"/>
              </a:ext>
            </a:extLst>
          </p:cNvPr>
          <p:cNvGrpSpPr/>
          <p:nvPr/>
        </p:nvGrpSpPr>
        <p:grpSpPr>
          <a:xfrm>
            <a:off x="0" y="4296636"/>
            <a:ext cx="9144000" cy="846864"/>
            <a:chOff x="0" y="4296636"/>
            <a:chExt cx="9144000" cy="846864"/>
          </a:xfrm>
        </p:grpSpPr>
        <p:sp>
          <p:nvSpPr>
            <p:cNvPr id="5" name="Rectangle 4">
              <a:extLst>
                <a:ext uri="{FF2B5EF4-FFF2-40B4-BE49-F238E27FC236}">
                  <a16:creationId xmlns:a16="http://schemas.microsoft.com/office/drawing/2014/main" id="{85DB861B-31BB-4EA5-B2FC-A5F549CBF5B7}"/>
                </a:ext>
              </a:extLst>
            </p:cNvPr>
            <p:cNvSpPr/>
            <p:nvPr/>
          </p:nvSpPr>
          <p:spPr>
            <a:xfrm>
              <a:off x="0" y="4296636"/>
              <a:ext cx="9144000" cy="84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56E422F-8EE4-4D62-83EF-AF88227E3CE4}"/>
                </a:ext>
              </a:extLst>
            </p:cNvPr>
            <p:cNvGrpSpPr/>
            <p:nvPr/>
          </p:nvGrpSpPr>
          <p:grpSpPr>
            <a:xfrm>
              <a:off x="0" y="4296636"/>
              <a:ext cx="9144000" cy="846864"/>
              <a:chOff x="428178" y="3982306"/>
              <a:chExt cx="5123761" cy="474533"/>
            </a:xfrm>
          </p:grpSpPr>
          <p:pic>
            <p:nvPicPr>
              <p:cNvPr id="7" name="Picture 6">
                <a:extLst>
                  <a:ext uri="{FF2B5EF4-FFF2-40B4-BE49-F238E27FC236}">
                    <a16:creationId xmlns:a16="http://schemas.microsoft.com/office/drawing/2014/main" id="{180811E2-98F0-458A-B43F-BE4D51FF20D9}"/>
                  </a:ext>
                </a:extLst>
              </p:cNvPr>
              <p:cNvPicPr>
                <a:picLocks noChangeAspect="1"/>
              </p:cNvPicPr>
              <p:nvPr/>
            </p:nvPicPr>
            <p:blipFill rotWithShape="1">
              <a:blip r:embed="rId3"/>
              <a:srcRect t="52262" r="3911"/>
              <a:stretch/>
            </p:blipFill>
            <p:spPr>
              <a:xfrm>
                <a:off x="2535853" y="3982306"/>
                <a:ext cx="3016086" cy="474533"/>
              </a:xfrm>
              <a:prstGeom prst="rect">
                <a:avLst/>
              </a:prstGeom>
            </p:spPr>
          </p:pic>
          <p:pic>
            <p:nvPicPr>
              <p:cNvPr id="8" name="Picture 7">
                <a:extLst>
                  <a:ext uri="{FF2B5EF4-FFF2-40B4-BE49-F238E27FC236}">
                    <a16:creationId xmlns:a16="http://schemas.microsoft.com/office/drawing/2014/main" id="{E589AF0F-B831-4224-BD66-3A6987321A00}"/>
                  </a:ext>
                </a:extLst>
              </p:cNvPr>
              <p:cNvPicPr>
                <a:picLocks noChangeAspect="1"/>
              </p:cNvPicPr>
              <p:nvPr/>
            </p:nvPicPr>
            <p:blipFill rotWithShape="1">
              <a:blip r:embed="rId3"/>
              <a:srcRect l="13034" t="12802" r="15476" b="48869"/>
              <a:stretch/>
            </p:blipFill>
            <p:spPr>
              <a:xfrm>
                <a:off x="428178" y="4019547"/>
                <a:ext cx="2243940" cy="380999"/>
              </a:xfrm>
              <a:prstGeom prst="rect">
                <a:avLst/>
              </a:prstGeom>
            </p:spPr>
          </p:pic>
        </p:grpSp>
      </p:grpSp>
    </p:spTree>
    <p:extLst>
      <p:ext uri="{BB962C8B-B14F-4D97-AF65-F5344CB8AC3E}">
        <p14:creationId xmlns:p14="http://schemas.microsoft.com/office/powerpoint/2010/main" val="305454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8EFDC99-A899-4CF1-B938-5C07588609C2}"/>
              </a:ext>
            </a:extLst>
          </p:cNvPr>
          <p:cNvSpPr/>
          <p:nvPr/>
        </p:nvSpPr>
        <p:spPr>
          <a:xfrm>
            <a:off x="8123274" y="237506"/>
            <a:ext cx="1020725" cy="6246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8CC317A7-0BCB-4064-B44A-273388D66407}"/>
              </a:ext>
            </a:extLst>
          </p:cNvPr>
          <p:cNvSpPr txBox="1">
            <a:spLocks/>
          </p:cNvSpPr>
          <p:nvPr/>
        </p:nvSpPr>
        <p:spPr>
          <a:xfrm>
            <a:off x="457200" y="274638"/>
            <a:ext cx="8229600" cy="107156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US" dirty="0" err="1"/>
              <a:t>Decarbonisation</a:t>
            </a:r>
            <a:r>
              <a:rPr lang="en-US" dirty="0"/>
              <a:t> in four sectors</a:t>
            </a:r>
          </a:p>
        </p:txBody>
      </p:sp>
      <p:sp>
        <p:nvSpPr>
          <p:cNvPr id="28" name="Rectangle 27">
            <a:extLst>
              <a:ext uri="{FF2B5EF4-FFF2-40B4-BE49-F238E27FC236}">
                <a16:creationId xmlns:a16="http://schemas.microsoft.com/office/drawing/2014/main" id="{2B0D0C83-9EE2-4514-8F50-996E0B0AD465}"/>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2</a:t>
            </a:r>
            <a:endParaRPr lang="en-US" b="1" dirty="0">
              <a:latin typeface="Roboto Condensed" panose="02000000000000000000" pitchFamily="2" charset="0"/>
              <a:ea typeface="Roboto Condensed" panose="02000000000000000000" pitchFamily="2" charset="0"/>
            </a:endParaRPr>
          </a:p>
        </p:txBody>
      </p:sp>
      <p:sp>
        <p:nvSpPr>
          <p:cNvPr id="2" name="Rectangle 1">
            <a:extLst>
              <a:ext uri="{FF2B5EF4-FFF2-40B4-BE49-F238E27FC236}">
                <a16:creationId xmlns:a16="http://schemas.microsoft.com/office/drawing/2014/main" id="{E05FAA89-1BB4-4C5C-8B0C-24F2ADBE9115}"/>
              </a:ext>
            </a:extLst>
          </p:cNvPr>
          <p:cNvSpPr/>
          <p:nvPr/>
        </p:nvSpPr>
        <p:spPr>
          <a:xfrm>
            <a:off x="457200" y="956040"/>
            <a:ext cx="8391525" cy="4201150"/>
          </a:xfrm>
          <a:prstGeom prst="rect">
            <a:avLst/>
          </a:prstGeom>
        </p:spPr>
        <p:txBody>
          <a:bodyPr wrap="square">
            <a:spAutoFit/>
          </a:bodyPr>
          <a:lstStyle/>
          <a:p>
            <a:pPr marR="0" lvl="0">
              <a:spcBef>
                <a:spcPts val="0"/>
              </a:spcBef>
              <a:spcAft>
                <a:spcPts val="200"/>
              </a:spcAft>
              <a:tabLst>
                <a:tab pos="445770" algn="l"/>
              </a:tabLst>
            </a:pPr>
            <a:r>
              <a:rPr lang="en-GB"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‘New Infrastructure’: </a:t>
            </a:r>
          </a:p>
          <a:p>
            <a:pPr marL="285750" marR="0" lvl="0" indent="-285750">
              <a:spcBef>
                <a:spcPts val="0"/>
              </a:spcBef>
              <a:spcAft>
                <a:spcPts val="200"/>
              </a:spcAft>
              <a:buFont typeface="Arial" panose="020B0604020202020204" pitchFamily="34" charset="0"/>
              <a:buChar char="•"/>
              <a:tabLst>
                <a:tab pos="445770" algn="l"/>
              </a:tabLst>
            </a:pPr>
            <a:r>
              <a:rPr lang="en-GB"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Implement </a:t>
            </a:r>
            <a:r>
              <a:rPr lang="en-GB"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smart city </a:t>
            </a:r>
            <a:r>
              <a:rPr lang="en-GB"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development, promote the digital upgrading of traditional infrastructure;</a:t>
            </a:r>
          </a:p>
          <a:p>
            <a:pPr marL="285750" marR="0" lvl="0" indent="-285750">
              <a:spcBef>
                <a:spcPts val="0"/>
              </a:spcBef>
              <a:spcAft>
                <a:spcPts val="200"/>
              </a:spcAft>
              <a:buFont typeface="Arial" panose="020B0604020202020204" pitchFamily="34" charset="0"/>
              <a:buChar char="•"/>
              <a:tabLst>
                <a:tab pos="445770" algn="l"/>
              </a:tabLst>
            </a:pPr>
            <a:r>
              <a:rPr lang="en-GB"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Capitalize on the Internet of Things (IoT) to achieve higher </a:t>
            </a:r>
            <a:r>
              <a:rPr lang="en-GB"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efficiencies</a:t>
            </a:r>
            <a:r>
              <a:rPr lang="en-GB"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 in delivering urban services;</a:t>
            </a:r>
          </a:p>
          <a:p>
            <a:pPr marL="285750" marR="0" lvl="0" indent="-285750">
              <a:spcBef>
                <a:spcPts val="0"/>
              </a:spcBef>
              <a:spcAft>
                <a:spcPts val="200"/>
              </a:spcAft>
              <a:buFont typeface="Arial" panose="020B0604020202020204" pitchFamily="34" charset="0"/>
              <a:buChar char="•"/>
              <a:tabLst>
                <a:tab pos="445770" algn="l"/>
              </a:tabLst>
            </a:pPr>
            <a:r>
              <a:rPr lang="en-US"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Accelerate </a:t>
            </a:r>
            <a:r>
              <a:rPr lang="en-US"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urban resilience</a:t>
            </a:r>
            <a:r>
              <a:rPr lang="en-US"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 develop regional crisis response;</a:t>
            </a:r>
          </a:p>
          <a:p>
            <a:pPr marL="285750" marR="0" lvl="0" indent="-285750">
              <a:spcBef>
                <a:spcPts val="0"/>
              </a:spcBef>
              <a:spcAft>
                <a:spcPts val="200"/>
              </a:spcAft>
              <a:buFont typeface="Arial" panose="020B0604020202020204" pitchFamily="34" charset="0"/>
              <a:buChar char="•"/>
              <a:tabLst>
                <a:tab pos="445770" algn="l"/>
              </a:tabLst>
            </a:pPr>
            <a:endParaRPr lang="en-US" dirty="0">
              <a:solidFill>
                <a:srgbClr val="474747"/>
              </a:solidFill>
              <a:latin typeface="Roboto Condensed" panose="02000000000000000000" pitchFamily="2" charset="0"/>
              <a:ea typeface="Roboto Condensed" panose="02000000000000000000" pitchFamily="2" charset="0"/>
              <a:cs typeface="Calibri" panose="020F0502020204030204" pitchFamily="34" charset="0"/>
            </a:endParaRPr>
          </a:p>
          <a:p>
            <a:pPr marR="0" lvl="0">
              <a:spcBef>
                <a:spcPts val="0"/>
              </a:spcBef>
              <a:spcAft>
                <a:spcPts val="200"/>
              </a:spcAft>
              <a:tabLst>
                <a:tab pos="445770" algn="l"/>
              </a:tabLst>
            </a:pPr>
            <a:r>
              <a:rPr lang="en-US"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Transport:</a:t>
            </a:r>
          </a:p>
          <a:p>
            <a:pPr marL="285750" marR="0" lvl="0" indent="-285750">
              <a:spcBef>
                <a:spcPts val="0"/>
              </a:spcBef>
              <a:spcAft>
                <a:spcPts val="200"/>
              </a:spcAft>
              <a:buFont typeface="Arial" panose="020B0604020202020204" pitchFamily="34" charset="0"/>
              <a:buChar char="•"/>
              <a:tabLst>
                <a:tab pos="445770" algn="l"/>
              </a:tabLst>
            </a:pP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Promote an integrated </a:t>
            </a:r>
            <a:r>
              <a:rPr lang="en-US" b="1" dirty="0">
                <a:solidFill>
                  <a:schemeClr val="tx2"/>
                </a:solidFill>
                <a:latin typeface="Roboto Condensed" panose="02000000000000000000" pitchFamily="2" charset="0"/>
                <a:ea typeface="Roboto Condensed" panose="02000000000000000000" pitchFamily="2" charset="0"/>
                <a:cs typeface="Times New Roman" panose="02020603050405020304" pitchFamily="18" charset="0"/>
              </a:rPr>
              <a:t>‘avoid–shift–improve’ (ASI) </a:t>
            </a: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green transport strategy;</a:t>
            </a:r>
          </a:p>
          <a:p>
            <a:pPr marL="285750" marR="0" lvl="0" indent="-285750">
              <a:spcBef>
                <a:spcPts val="0"/>
              </a:spcBef>
              <a:spcAft>
                <a:spcPts val="200"/>
              </a:spcAft>
              <a:buFont typeface="Arial" panose="020B0604020202020204" pitchFamily="34" charset="0"/>
              <a:buChar char="•"/>
              <a:tabLst>
                <a:tab pos="445770" algn="l"/>
              </a:tabLst>
            </a:pP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Encourage </a:t>
            </a:r>
            <a:r>
              <a:rPr lang="en-US" b="1" dirty="0">
                <a:solidFill>
                  <a:schemeClr val="tx2"/>
                </a:solidFill>
                <a:latin typeface="Roboto Condensed" panose="02000000000000000000" pitchFamily="2" charset="0"/>
                <a:ea typeface="Roboto Condensed" panose="02000000000000000000" pitchFamily="2" charset="0"/>
                <a:cs typeface="Times New Roman" panose="02020603050405020304" pitchFamily="18" charset="0"/>
              </a:rPr>
              <a:t>multimodal</a:t>
            </a: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 transport and introduce </a:t>
            </a:r>
            <a:r>
              <a:rPr lang="en-US" b="1" dirty="0">
                <a:solidFill>
                  <a:schemeClr val="tx2"/>
                </a:solidFill>
                <a:latin typeface="Roboto Condensed" panose="02000000000000000000" pitchFamily="2" charset="0"/>
                <a:ea typeface="Roboto Condensed" panose="02000000000000000000" pitchFamily="2" charset="0"/>
                <a:cs typeface="Times New Roman" panose="02020603050405020304" pitchFamily="18" charset="0"/>
              </a:rPr>
              <a:t>road pricing</a:t>
            </a: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a:t>
            </a:r>
          </a:p>
          <a:p>
            <a:pPr marL="285750" marR="0" lvl="0" indent="-285750">
              <a:spcBef>
                <a:spcPts val="0"/>
              </a:spcBef>
              <a:spcAft>
                <a:spcPts val="200"/>
              </a:spcAft>
              <a:buFont typeface="Arial" panose="020B0604020202020204" pitchFamily="34" charset="0"/>
              <a:buChar char="•"/>
              <a:tabLst>
                <a:tab pos="445770" algn="l"/>
              </a:tabLst>
            </a:pP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Shift transport budgets to </a:t>
            </a:r>
            <a:r>
              <a:rPr lang="en-US" b="1" dirty="0">
                <a:solidFill>
                  <a:schemeClr val="tx2"/>
                </a:solidFill>
                <a:latin typeface="Roboto Condensed" panose="02000000000000000000" pitchFamily="2" charset="0"/>
                <a:ea typeface="Roboto Condensed" panose="02000000000000000000" pitchFamily="2" charset="0"/>
                <a:cs typeface="Times New Roman" panose="02020603050405020304" pitchFamily="18" charset="0"/>
              </a:rPr>
              <a:t>rail</a:t>
            </a: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 infrastructure: transferring freight to rail or waterways will result in the reduction of </a:t>
            </a:r>
            <a:r>
              <a:rPr lang="en-US" b="1" dirty="0">
                <a:solidFill>
                  <a:schemeClr val="tx2"/>
                </a:solidFill>
                <a:latin typeface="Roboto Condensed" panose="02000000000000000000" pitchFamily="2" charset="0"/>
                <a:ea typeface="Roboto Condensed" panose="02000000000000000000" pitchFamily="2" charset="0"/>
                <a:cs typeface="Times New Roman" panose="02020603050405020304" pitchFamily="18" charset="0"/>
              </a:rPr>
              <a:t>432 million tons</a:t>
            </a: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 of carbon dioxide emissions by 2050.</a:t>
            </a:r>
          </a:p>
          <a:p>
            <a:pPr marL="285750" marR="0" lvl="0" indent="-285750">
              <a:spcBef>
                <a:spcPts val="0"/>
              </a:spcBef>
              <a:spcAft>
                <a:spcPts val="200"/>
              </a:spcAft>
              <a:buFont typeface="Arial" panose="020B0604020202020204" pitchFamily="34" charset="0"/>
              <a:buChar char="•"/>
              <a:tabLst>
                <a:tab pos="445770" algn="l"/>
              </a:tabLst>
            </a:pP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Construct an integrated transport system and piloting </a:t>
            </a:r>
            <a:r>
              <a:rPr lang="en-US" b="1" dirty="0">
                <a:solidFill>
                  <a:schemeClr val="tx2"/>
                </a:solidFill>
                <a:latin typeface="Roboto Condensed" panose="02000000000000000000" pitchFamily="2" charset="0"/>
                <a:ea typeface="Roboto Condensed" panose="02000000000000000000" pitchFamily="2" charset="0"/>
                <a:cs typeface="Times New Roman" panose="02020603050405020304" pitchFamily="18" charset="0"/>
              </a:rPr>
              <a:t>Mobility as a Service</a:t>
            </a: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 (</a:t>
            </a:r>
            <a:r>
              <a:rPr lang="en-US" dirty="0" err="1">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MaaS</a:t>
            </a:r>
            <a:r>
              <a:rPr lang="en-US"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rPr>
              <a:t>) in urban agglomerations.</a:t>
            </a:r>
            <a:endParaRPr lang="en-US" dirty="0">
              <a:solidFill>
                <a:srgbClr val="3F4444"/>
              </a:solidFill>
              <a:latin typeface="Roboto Condensed" panose="02000000000000000000" pitchFamily="2" charset="0"/>
              <a:ea typeface="Roboto Condensed"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96600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F60309-CF2F-4EDF-BFC6-85682B638BA9}"/>
              </a:ext>
            </a:extLst>
          </p:cNvPr>
          <p:cNvSpPr/>
          <p:nvPr/>
        </p:nvSpPr>
        <p:spPr>
          <a:xfrm>
            <a:off x="8123274" y="237506"/>
            <a:ext cx="1020725" cy="624643"/>
          </a:xfrm>
          <a:prstGeom prst="rect">
            <a:avLst/>
          </a:prstGeom>
          <a:solidFill>
            <a:srgbClr val="71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F26A02-3AEC-40DA-BB2C-C94FBDDC8186}"/>
              </a:ext>
            </a:extLst>
          </p:cNvPr>
          <p:cNvSpPr>
            <a:spLocks noGrp="1"/>
          </p:cNvSpPr>
          <p:nvPr>
            <p:ph idx="4294967295"/>
          </p:nvPr>
        </p:nvSpPr>
        <p:spPr>
          <a:xfrm>
            <a:off x="457200" y="1383332"/>
            <a:ext cx="5797550" cy="3356879"/>
          </a:xfrm>
        </p:spPr>
        <p:txBody>
          <a:bodyPr>
            <a:noAutofit/>
          </a:bodyPr>
          <a:lstStyle/>
          <a:p>
            <a:r>
              <a:rPr lang="en-GB" sz="1400" b="1" dirty="0">
                <a:solidFill>
                  <a:schemeClr val="tx2"/>
                </a:solidFill>
                <a:latin typeface="Roboto Condensed" panose="02000000000000000000" pitchFamily="2" charset="0"/>
                <a:ea typeface="Roboto Condensed" panose="02000000000000000000" pitchFamily="2" charset="0"/>
              </a:rPr>
              <a:t>Fiscal challenge: </a:t>
            </a:r>
            <a:r>
              <a:rPr lang="en-GB" sz="1400" dirty="0">
                <a:solidFill>
                  <a:srgbClr val="3F4444"/>
                </a:solidFill>
                <a:latin typeface="Roboto Condensed" panose="02000000000000000000" pitchFamily="2" charset="0"/>
                <a:ea typeface="Roboto Condensed" panose="02000000000000000000" pitchFamily="2" charset="0"/>
              </a:rPr>
              <a:t>there is a gap between the country’s ambitious high-level objectives and the financing choices and priorities of municipal governments.</a:t>
            </a:r>
            <a:endParaRPr lang="en-US" sz="1400" b="1" dirty="0">
              <a:solidFill>
                <a:srgbClr val="3F4444"/>
              </a:solidFill>
              <a:latin typeface="Roboto Condensed" panose="02000000000000000000" pitchFamily="2" charset="0"/>
              <a:ea typeface="Roboto Condensed" panose="02000000000000000000" pitchFamily="2" charset="0"/>
              <a:cs typeface="+mj-cs"/>
            </a:endParaRPr>
          </a:p>
          <a:p>
            <a:r>
              <a:rPr lang="en-US" sz="1400" b="1" dirty="0">
                <a:solidFill>
                  <a:schemeClr val="tx2"/>
                </a:solidFill>
                <a:latin typeface="Roboto Condensed" panose="02000000000000000000" pitchFamily="2" charset="0"/>
                <a:ea typeface="Roboto Condensed" panose="02000000000000000000" pitchFamily="2" charset="0"/>
                <a:cs typeface="+mj-cs"/>
              </a:rPr>
              <a:t>Municipal finance: </a:t>
            </a:r>
            <a:r>
              <a:rPr lang="en-US" sz="1400" dirty="0">
                <a:solidFill>
                  <a:srgbClr val="3F4444"/>
                </a:solidFill>
                <a:latin typeface="Roboto Condensed" panose="02000000000000000000" pitchFamily="2" charset="0"/>
                <a:ea typeface="Roboto Condensed" panose="02000000000000000000" pitchFamily="2" charset="0"/>
                <a:cs typeface="+mj-cs"/>
              </a:rPr>
              <a:t>Decades of rapid infrastructure growth have left many municipalities in deep debt. They </a:t>
            </a:r>
            <a:r>
              <a:rPr lang="en-US" sz="1400" b="1" dirty="0">
                <a:solidFill>
                  <a:schemeClr val="tx2"/>
                </a:solidFill>
                <a:latin typeface="Roboto Condensed" panose="02000000000000000000" pitchFamily="2" charset="0"/>
                <a:ea typeface="Roboto Condensed" panose="02000000000000000000" pitchFamily="2" charset="0"/>
                <a:cs typeface="+mj-cs"/>
              </a:rPr>
              <a:t>lack own-source revenues</a:t>
            </a:r>
            <a:r>
              <a:rPr lang="en-US" sz="1400" dirty="0">
                <a:solidFill>
                  <a:srgbClr val="3F4444"/>
                </a:solidFill>
                <a:latin typeface="Roboto Condensed" panose="02000000000000000000" pitchFamily="2" charset="0"/>
                <a:ea typeface="Roboto Condensed" panose="02000000000000000000" pitchFamily="2" charset="0"/>
                <a:cs typeface="+mj-cs"/>
              </a:rPr>
              <a:t> to finance a low-carbon and sustainable transition. A multi-layered </a:t>
            </a:r>
            <a:r>
              <a:rPr lang="en-US" sz="1400" dirty="0">
                <a:solidFill>
                  <a:srgbClr val="474747"/>
                </a:solidFill>
                <a:latin typeface="Roboto Condensed" panose="02000000000000000000" pitchFamily="2" charset="0"/>
                <a:ea typeface="Roboto Condensed" panose="02000000000000000000" pitchFamily="2" charset="0"/>
                <a:cs typeface="+mj-cs"/>
              </a:rPr>
              <a:t>fiscal strategy is needed. </a:t>
            </a:r>
          </a:p>
          <a:p>
            <a:pPr marL="285750" indent="-285750">
              <a:spcBef>
                <a:spcPts val="0"/>
              </a:spcBef>
              <a:spcAft>
                <a:spcPts val="0"/>
              </a:spcAft>
              <a:buFont typeface="Arial" panose="020B0604020202020204" pitchFamily="34" charset="0"/>
              <a:buChar char="•"/>
            </a:pPr>
            <a:r>
              <a:rPr lang="en-US" altLang="zh-CN" sz="1400" b="1" dirty="0">
                <a:solidFill>
                  <a:schemeClr val="tx2"/>
                </a:solidFill>
                <a:latin typeface="Roboto Condensed" panose="02000000000000000000" pitchFamily="2" charset="0"/>
                <a:ea typeface="Roboto Condensed" panose="02000000000000000000" pitchFamily="2" charset="0"/>
                <a:cs typeface="+mj-cs"/>
              </a:rPr>
              <a:t>Off-budget financing vehicles: </a:t>
            </a:r>
            <a:r>
              <a:rPr lang="en-US" altLang="zh-CN" sz="1400" dirty="0">
                <a:solidFill>
                  <a:srgbClr val="474747"/>
                </a:solidFill>
                <a:latin typeface="Roboto Condensed" panose="02000000000000000000" pitchFamily="2" charset="0"/>
                <a:ea typeface="Roboto Condensed" panose="02000000000000000000" pitchFamily="2" charset="0"/>
                <a:cs typeface="+mj-cs"/>
              </a:rPr>
              <a:t>In 2015, China’s central government transferred more than </a:t>
            </a:r>
            <a:r>
              <a:rPr lang="en-US" altLang="zh-CN" sz="1400" b="1" dirty="0">
                <a:solidFill>
                  <a:schemeClr val="tx2"/>
                </a:solidFill>
                <a:latin typeface="Roboto Condensed" panose="02000000000000000000" pitchFamily="2" charset="0"/>
                <a:ea typeface="Roboto Condensed" panose="02000000000000000000" pitchFamily="2" charset="0"/>
                <a:cs typeface="+mj-cs"/>
              </a:rPr>
              <a:t>CNY15 trillion </a:t>
            </a:r>
            <a:r>
              <a:rPr lang="en-US" altLang="zh-CN" sz="1400" dirty="0">
                <a:solidFill>
                  <a:srgbClr val="474747"/>
                </a:solidFill>
                <a:latin typeface="Roboto Condensed" panose="02000000000000000000" pitchFamily="2" charset="0"/>
                <a:ea typeface="Roboto Condensed" panose="02000000000000000000" pitchFamily="2" charset="0"/>
                <a:cs typeface="+mj-cs"/>
              </a:rPr>
              <a:t>of local government debt onto the official ledger through a debt swap </a:t>
            </a:r>
            <a:r>
              <a:rPr lang="en-US" altLang="zh-CN" sz="1400" dirty="0" err="1">
                <a:solidFill>
                  <a:srgbClr val="474747"/>
                </a:solidFill>
                <a:latin typeface="Roboto Condensed" panose="02000000000000000000" pitchFamily="2" charset="0"/>
                <a:ea typeface="Roboto Condensed" panose="02000000000000000000" pitchFamily="2" charset="0"/>
                <a:cs typeface="+mj-cs"/>
              </a:rPr>
              <a:t>programme</a:t>
            </a:r>
            <a:r>
              <a:rPr lang="en-US" altLang="zh-CN" sz="1400" dirty="0">
                <a:solidFill>
                  <a:srgbClr val="474747"/>
                </a:solidFill>
                <a:latin typeface="Roboto Condensed" panose="02000000000000000000" pitchFamily="2" charset="0"/>
                <a:ea typeface="Roboto Condensed" panose="02000000000000000000" pitchFamily="2" charset="0"/>
                <a:cs typeface="+mj-cs"/>
              </a:rPr>
              <a:t>, replacing implicit debts with government bonds.</a:t>
            </a:r>
          </a:p>
          <a:p>
            <a:pPr marL="285750" indent="-285750">
              <a:spcBef>
                <a:spcPts val="0"/>
              </a:spcBef>
              <a:spcAft>
                <a:spcPts val="0"/>
              </a:spcAft>
              <a:buFont typeface="Arial" panose="020B0604020202020204" pitchFamily="34" charset="0"/>
              <a:buChar char="•"/>
            </a:pPr>
            <a:r>
              <a:rPr lang="en-US" altLang="zh-CN" sz="1400" b="1" dirty="0">
                <a:solidFill>
                  <a:schemeClr val="tx2"/>
                </a:solidFill>
                <a:latin typeface="Roboto Condensed" panose="02000000000000000000" pitchFamily="2" charset="0"/>
                <a:ea typeface="Roboto Condensed" panose="02000000000000000000" pitchFamily="2" charset="0"/>
                <a:cs typeface="+mj-cs"/>
              </a:rPr>
              <a:t>Green finance: </a:t>
            </a:r>
            <a:r>
              <a:rPr lang="en-US" altLang="zh-CN" sz="1400" dirty="0">
                <a:solidFill>
                  <a:srgbClr val="474747"/>
                </a:solidFill>
                <a:latin typeface="Roboto Condensed" panose="02000000000000000000" pitchFamily="2" charset="0"/>
                <a:ea typeface="Roboto Condensed" panose="02000000000000000000" pitchFamily="2" charset="0"/>
                <a:cs typeface="+mj-cs"/>
              </a:rPr>
              <a:t>In 2016, China became the first country in the world to develop a green finance policy framework. By the end of 2020 China’s outstanding green project loans had reached around </a:t>
            </a:r>
            <a:r>
              <a:rPr lang="en-US" altLang="zh-CN" sz="1400" b="1" dirty="0">
                <a:solidFill>
                  <a:schemeClr val="tx2"/>
                </a:solidFill>
                <a:latin typeface="Roboto Condensed" panose="02000000000000000000" pitchFamily="2" charset="0"/>
                <a:ea typeface="Roboto Condensed" panose="02000000000000000000" pitchFamily="2" charset="0"/>
                <a:cs typeface="+mj-cs"/>
              </a:rPr>
              <a:t>US$1.9 trillion.</a:t>
            </a:r>
          </a:p>
          <a:p>
            <a:pPr marL="285750" indent="-285750">
              <a:spcBef>
                <a:spcPts val="0"/>
              </a:spcBef>
              <a:spcAft>
                <a:spcPts val="0"/>
              </a:spcAft>
              <a:buFont typeface="Arial" panose="020B0604020202020204" pitchFamily="34" charset="0"/>
              <a:buChar char="•"/>
            </a:pPr>
            <a:r>
              <a:rPr lang="en-US" altLang="zh-CN" sz="1400" b="1" dirty="0">
                <a:solidFill>
                  <a:schemeClr val="tx2"/>
                </a:solidFill>
                <a:latin typeface="Roboto Condensed" panose="02000000000000000000" pitchFamily="2" charset="0"/>
                <a:ea typeface="Roboto Condensed" panose="02000000000000000000" pitchFamily="2" charset="0"/>
                <a:cs typeface="+mj-cs"/>
              </a:rPr>
              <a:t>Green bond: </a:t>
            </a:r>
            <a:r>
              <a:rPr lang="en-US" altLang="zh-CN" sz="1400" dirty="0">
                <a:solidFill>
                  <a:srgbClr val="474747"/>
                </a:solidFill>
                <a:latin typeface="Roboto Condensed" panose="02000000000000000000" pitchFamily="2" charset="0"/>
                <a:ea typeface="Roboto Condensed" panose="02000000000000000000" pitchFamily="2" charset="0"/>
                <a:cs typeface="+mj-cs"/>
              </a:rPr>
              <a:t>In 2015 the government issued </a:t>
            </a:r>
            <a:r>
              <a:rPr lang="en-US" altLang="zh-CN" sz="1400" i="1" dirty="0">
                <a:solidFill>
                  <a:srgbClr val="474747"/>
                </a:solidFill>
                <a:latin typeface="Roboto Condensed" panose="02000000000000000000" pitchFamily="2" charset="0"/>
                <a:ea typeface="Roboto Condensed" panose="02000000000000000000" pitchFamily="2" charset="0"/>
                <a:cs typeface="+mj-cs"/>
              </a:rPr>
              <a:t>Guidelines on Green Bonds Issuance</a:t>
            </a:r>
            <a:r>
              <a:rPr lang="en-US" altLang="zh-CN" sz="1400" dirty="0">
                <a:solidFill>
                  <a:srgbClr val="474747"/>
                </a:solidFill>
                <a:latin typeface="Roboto Condensed" panose="02000000000000000000" pitchFamily="2" charset="0"/>
                <a:ea typeface="Roboto Condensed" panose="02000000000000000000" pitchFamily="2" charset="0"/>
                <a:cs typeface="+mj-cs"/>
              </a:rPr>
              <a:t>. In 2019 China led the world by issuing green bonds worth </a:t>
            </a:r>
            <a:r>
              <a:rPr lang="en-US" altLang="zh-CN" sz="1400" b="1" dirty="0">
                <a:solidFill>
                  <a:schemeClr val="tx2"/>
                </a:solidFill>
                <a:latin typeface="Roboto Condensed" panose="02000000000000000000" pitchFamily="2" charset="0"/>
                <a:ea typeface="Roboto Condensed" panose="02000000000000000000" pitchFamily="2" charset="0"/>
                <a:cs typeface="+mj-cs"/>
              </a:rPr>
              <a:t>US$55 billion.</a:t>
            </a:r>
          </a:p>
        </p:txBody>
      </p:sp>
      <p:sp>
        <p:nvSpPr>
          <p:cNvPr id="9" name="Title 1">
            <a:extLst>
              <a:ext uri="{FF2B5EF4-FFF2-40B4-BE49-F238E27FC236}">
                <a16:creationId xmlns:a16="http://schemas.microsoft.com/office/drawing/2014/main" id="{EFA5A4FD-A718-476C-A4FC-426E47449AB1}"/>
              </a:ext>
            </a:extLst>
          </p:cNvPr>
          <p:cNvSpPr txBox="1">
            <a:spLocks/>
          </p:cNvSpPr>
          <p:nvPr/>
        </p:nvSpPr>
        <p:spPr>
          <a:xfrm>
            <a:off x="457200" y="274638"/>
            <a:ext cx="8229600" cy="107156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US" dirty="0"/>
              <a:t>Financing the China’s sustainable urban transformation </a:t>
            </a:r>
          </a:p>
        </p:txBody>
      </p:sp>
      <p:sp>
        <p:nvSpPr>
          <p:cNvPr id="6" name="Plaque 5">
            <a:extLst>
              <a:ext uri="{FF2B5EF4-FFF2-40B4-BE49-F238E27FC236}">
                <a16:creationId xmlns:a16="http://schemas.microsoft.com/office/drawing/2014/main" id="{9842C350-C7C1-425D-85B9-D1D9E048AC4D}"/>
              </a:ext>
            </a:extLst>
          </p:cNvPr>
          <p:cNvSpPr/>
          <p:nvPr/>
        </p:nvSpPr>
        <p:spPr>
          <a:xfrm>
            <a:off x="6592521" y="1482291"/>
            <a:ext cx="2291787" cy="3295469"/>
          </a:xfrm>
          <a:prstGeom prst="plaque">
            <a:avLst>
              <a:gd name="adj" fmla="val 12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latin typeface="Roboto Condensed" panose="02000000000000000000" pitchFamily="2" charset="0"/>
                <a:ea typeface="Roboto Condensed" panose="02000000000000000000" pitchFamily="2" charset="0"/>
              </a:rPr>
              <a:t>To meet its climate goals under the Paris Agreement, China needs to spend an estimated </a:t>
            </a:r>
            <a:r>
              <a:rPr lang="en-US" sz="1700" b="1" dirty="0">
                <a:solidFill>
                  <a:schemeClr val="tx2"/>
                </a:solidFill>
                <a:latin typeface="Roboto Condensed" panose="02000000000000000000" pitchFamily="2" charset="0"/>
                <a:ea typeface="Roboto Condensed" panose="02000000000000000000" pitchFamily="2" charset="0"/>
              </a:rPr>
              <a:t>US$20 trillion </a:t>
            </a:r>
            <a:r>
              <a:rPr lang="en-US" sz="1700" dirty="0">
                <a:solidFill>
                  <a:schemeClr val="bg1"/>
                </a:solidFill>
                <a:latin typeface="Roboto Condensed" panose="02000000000000000000" pitchFamily="2" charset="0"/>
                <a:ea typeface="Roboto Condensed" panose="02000000000000000000" pitchFamily="2" charset="0"/>
              </a:rPr>
              <a:t>over the next three decades across all sectors. </a:t>
            </a:r>
          </a:p>
        </p:txBody>
      </p:sp>
      <p:sp>
        <p:nvSpPr>
          <p:cNvPr id="8" name="Rectangle 7">
            <a:extLst>
              <a:ext uri="{FF2B5EF4-FFF2-40B4-BE49-F238E27FC236}">
                <a16:creationId xmlns:a16="http://schemas.microsoft.com/office/drawing/2014/main" id="{5A7CCBB5-EFC1-4534-9DE4-25209E9E0052}"/>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3</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50571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F60309-CF2F-4EDF-BFC6-85682B638BA9}"/>
              </a:ext>
            </a:extLst>
          </p:cNvPr>
          <p:cNvSpPr/>
          <p:nvPr/>
        </p:nvSpPr>
        <p:spPr>
          <a:xfrm>
            <a:off x="8123274" y="237506"/>
            <a:ext cx="1020725" cy="624643"/>
          </a:xfrm>
          <a:prstGeom prst="rect">
            <a:avLst/>
          </a:prstGeom>
          <a:solidFill>
            <a:srgbClr val="71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7CCBB5-EFC1-4534-9DE4-25209E9E0052}"/>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3</a:t>
            </a:r>
            <a:endParaRPr lang="en-US" b="1" dirty="0">
              <a:latin typeface="Roboto Condensed" panose="02000000000000000000" pitchFamily="2" charset="0"/>
              <a:ea typeface="Roboto Condensed" panose="02000000000000000000" pitchFamily="2" charset="0"/>
            </a:endParaRPr>
          </a:p>
        </p:txBody>
      </p:sp>
      <p:sp>
        <p:nvSpPr>
          <p:cNvPr id="2" name="Rectangle 1">
            <a:extLst>
              <a:ext uri="{FF2B5EF4-FFF2-40B4-BE49-F238E27FC236}">
                <a16:creationId xmlns:a16="http://schemas.microsoft.com/office/drawing/2014/main" id="{B719AFAF-9105-40B9-923A-3B887868974A}"/>
              </a:ext>
            </a:extLst>
          </p:cNvPr>
          <p:cNvSpPr/>
          <p:nvPr/>
        </p:nvSpPr>
        <p:spPr>
          <a:xfrm>
            <a:off x="457200" y="1068599"/>
            <a:ext cx="8337550" cy="3539430"/>
          </a:xfrm>
          <a:prstGeom prst="rect">
            <a:avLst/>
          </a:prstGeom>
        </p:spPr>
        <p:txBody>
          <a:bodyPr wrap="square">
            <a:spAutoFit/>
          </a:bodyPr>
          <a:lstStyle/>
          <a:p>
            <a:r>
              <a:rPr lang="en-US" sz="1600" b="1" dirty="0">
                <a:solidFill>
                  <a:schemeClr val="tx2"/>
                </a:solidFill>
                <a:latin typeface="Roboto Condensed" panose="02000000000000000000" pitchFamily="2" charset="0"/>
                <a:ea typeface="Roboto Condensed" panose="02000000000000000000" pitchFamily="2" charset="0"/>
              </a:rPr>
              <a:t>Continued reliance on LGFVs: </a:t>
            </a:r>
            <a:r>
              <a:rPr lang="en-US" sz="1600" dirty="0">
                <a:solidFill>
                  <a:srgbClr val="474747"/>
                </a:solidFill>
                <a:latin typeface="Roboto Condensed" panose="02000000000000000000" pitchFamily="2" charset="0"/>
                <a:ea typeface="Roboto Condensed" panose="02000000000000000000" pitchFamily="2" charset="0"/>
              </a:rPr>
              <a:t>Total off-budget debt held by LGFVs had grown to more than </a:t>
            </a:r>
            <a:r>
              <a:rPr lang="en-US" sz="1600" b="1" dirty="0">
                <a:solidFill>
                  <a:schemeClr val="tx2"/>
                </a:solidFill>
                <a:latin typeface="Roboto Condensed" panose="02000000000000000000" pitchFamily="2" charset="0"/>
                <a:ea typeface="Roboto Condensed" panose="02000000000000000000" pitchFamily="2" charset="0"/>
              </a:rPr>
              <a:t>CNY10 trillion (US$1.5 trillion) </a:t>
            </a:r>
            <a:r>
              <a:rPr lang="en-US" sz="1600" dirty="0">
                <a:solidFill>
                  <a:srgbClr val="474747"/>
                </a:solidFill>
                <a:latin typeface="Roboto Condensed" panose="02000000000000000000" pitchFamily="2" charset="0"/>
                <a:ea typeface="Roboto Condensed" panose="02000000000000000000" pitchFamily="2" charset="0"/>
              </a:rPr>
              <a:t>as of July 2020, back to levels similar before the debt swap </a:t>
            </a:r>
            <a:r>
              <a:rPr lang="en-US" sz="1600" dirty="0" err="1">
                <a:solidFill>
                  <a:srgbClr val="474747"/>
                </a:solidFill>
                <a:latin typeface="Roboto Condensed" panose="02000000000000000000" pitchFamily="2" charset="0"/>
                <a:ea typeface="Roboto Condensed" panose="02000000000000000000" pitchFamily="2" charset="0"/>
              </a:rPr>
              <a:t>programme</a:t>
            </a:r>
            <a:r>
              <a:rPr lang="en-US" sz="1600" dirty="0">
                <a:solidFill>
                  <a:srgbClr val="474747"/>
                </a:solidFill>
                <a:latin typeface="Roboto Condensed" panose="02000000000000000000" pitchFamily="2" charset="0"/>
                <a:ea typeface="Roboto Condensed" panose="02000000000000000000" pitchFamily="2" charset="0"/>
              </a:rPr>
              <a:t>.</a:t>
            </a:r>
          </a:p>
          <a:p>
            <a:endParaRPr lang="en-US" sz="1600" dirty="0">
              <a:solidFill>
                <a:srgbClr val="474747"/>
              </a:solidFill>
              <a:latin typeface="Roboto Condensed" panose="02000000000000000000" pitchFamily="2" charset="0"/>
              <a:ea typeface="Roboto Condensed" panose="02000000000000000000" pitchFamily="2" charset="0"/>
            </a:endParaRPr>
          </a:p>
          <a:p>
            <a:r>
              <a:rPr lang="en-US" sz="1600" b="1" dirty="0" err="1">
                <a:solidFill>
                  <a:schemeClr val="tx2"/>
                </a:solidFill>
                <a:latin typeface="Roboto Condensed" panose="02000000000000000000" pitchFamily="2" charset="0"/>
                <a:ea typeface="Roboto Condensed" panose="02000000000000000000" pitchFamily="2" charset="0"/>
              </a:rPr>
              <a:t>Disincenvitised</a:t>
            </a:r>
            <a:r>
              <a:rPr lang="en-US" sz="1600" b="1" dirty="0">
                <a:solidFill>
                  <a:schemeClr val="tx2"/>
                </a:solidFill>
                <a:latin typeface="Roboto Condensed" panose="02000000000000000000" pitchFamily="2" charset="0"/>
                <a:ea typeface="Roboto Condensed" panose="02000000000000000000" pitchFamily="2" charset="0"/>
              </a:rPr>
              <a:t> investors: </a:t>
            </a:r>
            <a:r>
              <a:rPr lang="en-US" sz="1600" dirty="0">
                <a:solidFill>
                  <a:srgbClr val="474747"/>
                </a:solidFill>
                <a:latin typeface="Roboto Condensed" panose="02000000000000000000" pitchFamily="2" charset="0"/>
                <a:ea typeface="Roboto Condensed" panose="02000000000000000000" pitchFamily="2" charset="0"/>
              </a:rPr>
              <a:t>The vast majority of banks and other financial institutions still </a:t>
            </a:r>
            <a:r>
              <a:rPr lang="en-US" sz="1600" b="1" dirty="0">
                <a:solidFill>
                  <a:schemeClr val="tx2"/>
                </a:solidFill>
                <a:latin typeface="Roboto Condensed" panose="02000000000000000000" pitchFamily="2" charset="0"/>
                <a:ea typeface="Roboto Condensed" panose="02000000000000000000" pitchFamily="2" charset="0"/>
              </a:rPr>
              <a:t>lack the information and knowledge</a:t>
            </a:r>
            <a:r>
              <a:rPr lang="en-US" sz="1600" dirty="0">
                <a:solidFill>
                  <a:schemeClr val="tx2"/>
                </a:solidFill>
                <a:latin typeface="Roboto Condensed" panose="02000000000000000000" pitchFamily="2" charset="0"/>
                <a:ea typeface="Roboto Condensed" panose="02000000000000000000" pitchFamily="2" charset="0"/>
              </a:rPr>
              <a:t> </a:t>
            </a:r>
            <a:r>
              <a:rPr lang="en-US" sz="1600" dirty="0">
                <a:solidFill>
                  <a:srgbClr val="474747"/>
                </a:solidFill>
                <a:latin typeface="Roboto Condensed" panose="02000000000000000000" pitchFamily="2" charset="0"/>
                <a:ea typeface="Roboto Condensed" panose="02000000000000000000" pitchFamily="2" charset="0"/>
              </a:rPr>
              <a:t>of climate risks to be able to grasp fully the latent market potential of green finance. Another challenge is the long</a:t>
            </a:r>
            <a:r>
              <a:rPr lang="en-US" sz="1600" b="1" dirty="0">
                <a:solidFill>
                  <a:srgbClr val="474747"/>
                </a:solidFill>
                <a:latin typeface="Roboto Condensed" panose="02000000000000000000" pitchFamily="2" charset="0"/>
                <a:ea typeface="Roboto Condensed" panose="02000000000000000000" pitchFamily="2" charset="0"/>
              </a:rPr>
              <a:t> </a:t>
            </a:r>
            <a:r>
              <a:rPr lang="en-US" sz="1600" b="1" dirty="0">
                <a:solidFill>
                  <a:schemeClr val="tx2"/>
                </a:solidFill>
                <a:latin typeface="Roboto Condensed" panose="02000000000000000000" pitchFamily="2" charset="0"/>
                <a:ea typeface="Roboto Condensed" panose="02000000000000000000" pitchFamily="2" charset="0"/>
              </a:rPr>
              <a:t>preparation and investment cycles.</a:t>
            </a:r>
            <a:endParaRPr lang="en-US" sz="1600" dirty="0">
              <a:solidFill>
                <a:schemeClr val="tx2"/>
              </a:solidFill>
              <a:latin typeface="Roboto Condensed" panose="02000000000000000000" pitchFamily="2" charset="0"/>
              <a:ea typeface="Roboto Condensed" panose="02000000000000000000" pitchFamily="2" charset="0"/>
            </a:endParaRPr>
          </a:p>
          <a:p>
            <a:endParaRPr lang="en-US" sz="1600" dirty="0">
              <a:solidFill>
                <a:srgbClr val="474747"/>
              </a:solidFill>
              <a:latin typeface="Roboto Condensed" panose="02000000000000000000" pitchFamily="2" charset="0"/>
              <a:ea typeface="Roboto Condensed" panose="02000000000000000000" pitchFamily="2" charset="0"/>
            </a:endParaRPr>
          </a:p>
          <a:p>
            <a:r>
              <a:rPr lang="en-US" sz="1600" b="1" dirty="0">
                <a:solidFill>
                  <a:schemeClr val="tx2"/>
                </a:solidFill>
                <a:latin typeface="Roboto Condensed" panose="02000000000000000000" pitchFamily="2" charset="0"/>
                <a:ea typeface="Roboto Condensed" panose="02000000000000000000" pitchFamily="2" charset="0"/>
              </a:rPr>
              <a:t>Greening special purpose bonds: </a:t>
            </a:r>
            <a:r>
              <a:rPr lang="en-US" sz="1600" dirty="0">
                <a:solidFill>
                  <a:srgbClr val="474747"/>
                </a:solidFill>
                <a:latin typeface="Roboto Condensed" panose="02000000000000000000" pitchFamily="2" charset="0"/>
                <a:ea typeface="Roboto Condensed" panose="02000000000000000000" pitchFamily="2" charset="0"/>
              </a:rPr>
              <a:t>In 2020, </a:t>
            </a:r>
            <a:r>
              <a:rPr lang="en-US" sz="1600" b="1" dirty="0">
                <a:solidFill>
                  <a:schemeClr val="tx2"/>
                </a:solidFill>
                <a:latin typeface="Roboto Condensed" panose="02000000000000000000" pitchFamily="2" charset="0"/>
                <a:ea typeface="Roboto Condensed" panose="02000000000000000000" pitchFamily="2" charset="0"/>
              </a:rPr>
              <a:t>CNY3.75 (US$580 billion) </a:t>
            </a:r>
            <a:r>
              <a:rPr lang="en-US" sz="1600" dirty="0">
                <a:solidFill>
                  <a:srgbClr val="474747"/>
                </a:solidFill>
                <a:latin typeface="Roboto Condensed" panose="02000000000000000000" pitchFamily="2" charset="0"/>
                <a:ea typeface="Roboto Condensed" panose="02000000000000000000" pitchFamily="2" charset="0"/>
              </a:rPr>
              <a:t>of special purpose bonds were issued. However, most of these bonds ended up in more traditional, energy-intensive sectors. In 2021, the central government plans to issue </a:t>
            </a:r>
            <a:r>
              <a:rPr lang="en-US" sz="1600" b="1" dirty="0">
                <a:solidFill>
                  <a:schemeClr val="tx2"/>
                </a:solidFill>
                <a:latin typeface="Roboto Condensed" panose="02000000000000000000" pitchFamily="2" charset="0"/>
                <a:ea typeface="Roboto Condensed" panose="02000000000000000000" pitchFamily="2" charset="0"/>
              </a:rPr>
              <a:t>CNY3.65 trillion (US$560 billion) </a:t>
            </a:r>
            <a:r>
              <a:rPr lang="en-US" sz="1600" dirty="0">
                <a:solidFill>
                  <a:srgbClr val="474747"/>
                </a:solidFill>
                <a:latin typeface="Roboto Condensed" panose="02000000000000000000" pitchFamily="2" charset="0"/>
                <a:ea typeface="Roboto Condensed" panose="02000000000000000000" pitchFamily="2" charset="0"/>
              </a:rPr>
              <a:t>special purpose bonds.</a:t>
            </a:r>
            <a:r>
              <a:rPr lang="en-US" altLang="zh-CN" sz="1600" dirty="0">
                <a:solidFill>
                  <a:srgbClr val="474747"/>
                </a:solidFill>
                <a:latin typeface="Roboto Condensed" panose="02000000000000000000" pitchFamily="2" charset="0"/>
                <a:ea typeface="Roboto Condensed" panose="02000000000000000000" pitchFamily="2" charset="0"/>
              </a:rPr>
              <a:t> It is imperative to include minimum environmental thresholds for a certain percentage of projects.</a:t>
            </a:r>
          </a:p>
          <a:p>
            <a:endParaRPr lang="en-US" altLang="zh-CN" sz="1600" dirty="0">
              <a:solidFill>
                <a:srgbClr val="474747"/>
              </a:solidFill>
              <a:latin typeface="Roboto Condensed" panose="02000000000000000000" pitchFamily="2" charset="0"/>
              <a:ea typeface="Roboto Condensed" panose="02000000000000000000" pitchFamily="2" charset="0"/>
            </a:endParaRPr>
          </a:p>
          <a:p>
            <a:r>
              <a:rPr lang="en-GB" sz="1600" b="1" dirty="0">
                <a:solidFill>
                  <a:schemeClr val="tx2"/>
                </a:solidFill>
                <a:latin typeface="Roboto Condensed" panose="02000000000000000000" pitchFamily="2" charset="0"/>
                <a:ea typeface="Roboto Condensed" panose="02000000000000000000" pitchFamily="2" charset="0"/>
              </a:rPr>
              <a:t>Green bond: </a:t>
            </a:r>
            <a:r>
              <a:rPr lang="en-GB" sz="1600" dirty="0">
                <a:solidFill>
                  <a:srgbClr val="474747"/>
                </a:solidFill>
                <a:latin typeface="Roboto Condensed" panose="02000000000000000000" pitchFamily="2" charset="0"/>
                <a:ea typeface="Roboto Condensed" panose="02000000000000000000" pitchFamily="2" charset="0"/>
              </a:rPr>
              <a:t>Many of sustainable assets have not yet been standardised or categorised. Investors have </a:t>
            </a:r>
            <a:r>
              <a:rPr lang="en-GB" sz="1600" b="1" dirty="0">
                <a:solidFill>
                  <a:schemeClr val="tx2"/>
                </a:solidFill>
                <a:latin typeface="Roboto Condensed" panose="02000000000000000000" pitchFamily="2" charset="0"/>
                <a:ea typeface="Roboto Condensed" panose="02000000000000000000" pitchFamily="2" charset="0"/>
              </a:rPr>
              <a:t>difficulties in </a:t>
            </a:r>
            <a:r>
              <a:rPr lang="en-US" sz="1600" b="1" dirty="0">
                <a:solidFill>
                  <a:schemeClr val="tx2"/>
                </a:solidFill>
                <a:latin typeface="Roboto Condensed" panose="02000000000000000000" pitchFamily="2" charset="0"/>
                <a:ea typeface="Roboto Condensed" panose="02000000000000000000" pitchFamily="2" charset="0"/>
              </a:rPr>
              <a:t>identifying sustainable assets and projects</a:t>
            </a:r>
            <a:r>
              <a:rPr lang="en-US" sz="1600" dirty="0">
                <a:solidFill>
                  <a:srgbClr val="474747"/>
                </a:solidFill>
                <a:latin typeface="Roboto Condensed" panose="02000000000000000000" pitchFamily="2" charset="0"/>
                <a:ea typeface="Roboto Condensed" panose="02000000000000000000" pitchFamily="2" charset="0"/>
              </a:rPr>
              <a:t>. </a:t>
            </a:r>
          </a:p>
        </p:txBody>
      </p:sp>
      <p:sp>
        <p:nvSpPr>
          <p:cNvPr id="11" name="Title 1">
            <a:extLst>
              <a:ext uri="{FF2B5EF4-FFF2-40B4-BE49-F238E27FC236}">
                <a16:creationId xmlns:a16="http://schemas.microsoft.com/office/drawing/2014/main" id="{DD793D5B-F62C-4CD6-9767-AF485C38583C}"/>
              </a:ext>
            </a:extLst>
          </p:cNvPr>
          <p:cNvSpPr txBox="1">
            <a:spLocks/>
          </p:cNvSpPr>
          <p:nvPr/>
        </p:nvSpPr>
        <p:spPr>
          <a:xfrm>
            <a:off x="457200" y="274638"/>
            <a:ext cx="8229600" cy="107156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US" dirty="0"/>
              <a:t>Remaining Challenges</a:t>
            </a:r>
          </a:p>
        </p:txBody>
      </p:sp>
    </p:spTree>
    <p:extLst>
      <p:ext uri="{BB962C8B-B14F-4D97-AF65-F5344CB8AC3E}">
        <p14:creationId xmlns:p14="http://schemas.microsoft.com/office/powerpoint/2010/main" val="371680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4208A3-8680-4CB0-A62C-6E46E57B352B}"/>
              </a:ext>
            </a:extLst>
          </p:cNvPr>
          <p:cNvSpPr/>
          <p:nvPr/>
        </p:nvSpPr>
        <p:spPr>
          <a:xfrm>
            <a:off x="8123274" y="237506"/>
            <a:ext cx="1020725" cy="624643"/>
          </a:xfrm>
          <a:prstGeom prst="rect">
            <a:avLst/>
          </a:prstGeom>
          <a:solidFill>
            <a:srgbClr val="71C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95975F3E-B6F1-5149-9F66-B801372EBD91}"/>
              </a:ext>
            </a:extLst>
          </p:cNvPr>
          <p:cNvSpPr txBox="1">
            <a:spLocks/>
          </p:cNvSpPr>
          <p:nvPr/>
        </p:nvSpPr>
        <p:spPr>
          <a:xfrm>
            <a:off x="457200" y="274320"/>
            <a:ext cx="6613451" cy="590756"/>
          </a:xfrm>
          <a:prstGeom prst="rect">
            <a:avLst/>
          </a:prstGeom>
        </p:spPr>
        <p:txBody>
          <a:bodyPr>
            <a:no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GB" dirty="0"/>
              <a:t>Recommendations for </a:t>
            </a:r>
            <a:r>
              <a:rPr lang="en-GB" i="1" dirty="0"/>
              <a:t>financing the urban transition</a:t>
            </a:r>
            <a:endParaRPr lang="en-US" dirty="0"/>
          </a:p>
        </p:txBody>
      </p:sp>
      <p:sp>
        <p:nvSpPr>
          <p:cNvPr id="3" name="TextBox 2">
            <a:extLst>
              <a:ext uri="{FF2B5EF4-FFF2-40B4-BE49-F238E27FC236}">
                <a16:creationId xmlns:a16="http://schemas.microsoft.com/office/drawing/2014/main" id="{2E53F0AA-22F8-5743-94DD-4F10D354FE29}"/>
              </a:ext>
            </a:extLst>
          </p:cNvPr>
          <p:cNvSpPr txBox="1"/>
          <p:nvPr/>
        </p:nvSpPr>
        <p:spPr>
          <a:xfrm>
            <a:off x="457200" y="1366564"/>
            <a:ext cx="8580120" cy="3539430"/>
          </a:xfrm>
          <a:prstGeom prst="rect">
            <a:avLst/>
          </a:prstGeom>
          <a:noFill/>
        </p:spPr>
        <p:txBody>
          <a:bodyPr wrap="square" rtlCol="0">
            <a:spAutoFit/>
          </a:bodyPr>
          <a:lstStyle/>
          <a:p>
            <a:r>
              <a:rPr lang="en-US" sz="1600" b="1" dirty="0" err="1">
                <a:solidFill>
                  <a:srgbClr val="71CC98"/>
                </a:solidFill>
                <a:latin typeface="Roboto Condensed" panose="02000000000000000000" pitchFamily="2" charset="0"/>
                <a:ea typeface="Roboto Condensed" panose="02000000000000000000" pitchFamily="2" charset="0"/>
                <a:cs typeface="+mj-cs"/>
              </a:rPr>
              <a:t>Stabilise</a:t>
            </a:r>
            <a:r>
              <a:rPr lang="en-US" sz="1600" b="1" dirty="0">
                <a:solidFill>
                  <a:srgbClr val="71CC98"/>
                </a:solidFill>
                <a:latin typeface="Roboto Condensed" panose="02000000000000000000" pitchFamily="2" charset="0"/>
                <a:ea typeface="Roboto Condensed" panose="02000000000000000000" pitchFamily="2" charset="0"/>
                <a:cs typeface="+mj-cs"/>
              </a:rPr>
              <a:t> municipal financing </a:t>
            </a:r>
            <a:r>
              <a:rPr lang="en-US" sz="1600" dirty="0">
                <a:latin typeface="Roboto Condensed" panose="02000000000000000000" pitchFamily="2" charset="0"/>
                <a:ea typeface="Roboto Condensed" panose="02000000000000000000" pitchFamily="2" charset="0"/>
                <a:cs typeface="+mj-cs"/>
              </a:rPr>
              <a:t>through </a:t>
            </a:r>
            <a:r>
              <a:rPr lang="en-US" sz="1600" b="1" dirty="0">
                <a:solidFill>
                  <a:schemeClr val="accent1"/>
                </a:solidFill>
                <a:latin typeface="Roboto Condensed" panose="02000000000000000000" pitchFamily="2" charset="0"/>
                <a:ea typeface="Roboto Condensed" panose="02000000000000000000" pitchFamily="2" charset="0"/>
                <a:cs typeface="+mj-cs"/>
              </a:rPr>
              <a:t>own-source revenues</a:t>
            </a:r>
            <a:r>
              <a:rPr lang="en-US" sz="1600" dirty="0">
                <a:latin typeface="Roboto Condensed" panose="02000000000000000000" pitchFamily="2" charset="0"/>
                <a:ea typeface="Roboto Condensed" panose="02000000000000000000" pitchFamily="2" charset="0"/>
                <a:cs typeface="+mj-cs"/>
              </a:rPr>
              <a:t>. </a:t>
            </a:r>
            <a:r>
              <a:rPr lang="en-US" sz="1600" dirty="0">
                <a:solidFill>
                  <a:srgbClr val="474747"/>
                </a:solidFill>
                <a:latin typeface="Roboto Condensed" panose="02000000000000000000" pitchFamily="2" charset="0"/>
                <a:ea typeface="Roboto Condensed" panose="02000000000000000000" pitchFamily="2" charset="0"/>
              </a:rPr>
              <a:t>Local tax measures include a beneficiary property tax, a piggyback tax on the personal income tax and a national carbon tax with a piggyback tax.</a:t>
            </a:r>
          </a:p>
          <a:p>
            <a:pPr lvl="0"/>
            <a:endParaRPr lang="en-US" sz="1600" dirty="0">
              <a:latin typeface="Roboto Condensed" panose="02000000000000000000" pitchFamily="2" charset="0"/>
              <a:ea typeface="Roboto Condensed" panose="02000000000000000000" pitchFamily="2" charset="0"/>
              <a:cs typeface="+mj-cs"/>
            </a:endParaRPr>
          </a:p>
          <a:p>
            <a:pPr lvl="0"/>
            <a:r>
              <a:rPr lang="en-US" sz="1600" b="1" dirty="0" err="1">
                <a:solidFill>
                  <a:srgbClr val="71CC98"/>
                </a:solidFill>
                <a:latin typeface="Roboto Condensed" panose="02000000000000000000" pitchFamily="2" charset="0"/>
                <a:ea typeface="Roboto Condensed" panose="02000000000000000000" pitchFamily="2" charset="0"/>
                <a:cs typeface="+mj-cs"/>
              </a:rPr>
              <a:t>Prioritise</a:t>
            </a:r>
            <a:r>
              <a:rPr lang="en-US" sz="1600" b="1" dirty="0">
                <a:solidFill>
                  <a:srgbClr val="71CC98"/>
                </a:solidFill>
                <a:latin typeface="Roboto Condensed" panose="02000000000000000000" pitchFamily="2" charset="0"/>
                <a:ea typeface="Roboto Condensed" panose="02000000000000000000" pitchFamily="2" charset="0"/>
                <a:cs typeface="+mj-cs"/>
              </a:rPr>
              <a:t> strengthening systems for data collection and data sharing </a:t>
            </a:r>
            <a:r>
              <a:rPr lang="en-US" sz="1600" dirty="0">
                <a:solidFill>
                  <a:srgbClr val="474747"/>
                </a:solidFill>
                <a:latin typeface="Roboto Condensed" panose="02000000000000000000" pitchFamily="2" charset="0"/>
                <a:ea typeface="Roboto Condensed" panose="02000000000000000000" pitchFamily="2" charset="0"/>
                <a:cs typeface="+mj-cs"/>
              </a:rPr>
              <a:t>and enable the monitoring of performance and progress of low-carbon investments.</a:t>
            </a:r>
          </a:p>
          <a:p>
            <a:pPr lvl="0"/>
            <a:endParaRPr lang="en-US" sz="1600" b="1" dirty="0">
              <a:solidFill>
                <a:srgbClr val="71CC98"/>
              </a:solidFill>
              <a:latin typeface="Roboto Condensed" panose="02000000000000000000" pitchFamily="2" charset="0"/>
              <a:ea typeface="Roboto Condensed" panose="02000000000000000000" pitchFamily="2" charset="0"/>
              <a:cs typeface="+mj-cs"/>
            </a:endParaRPr>
          </a:p>
          <a:p>
            <a:pPr lvl="0"/>
            <a:r>
              <a:rPr lang="en-US" sz="1600" b="1" dirty="0">
                <a:solidFill>
                  <a:srgbClr val="71CC98"/>
                </a:solidFill>
                <a:latin typeface="Roboto Condensed" panose="02000000000000000000" pitchFamily="2" charset="0"/>
                <a:ea typeface="Roboto Condensed" panose="02000000000000000000" pitchFamily="2" charset="0"/>
                <a:cs typeface="+mj-cs"/>
              </a:rPr>
              <a:t>Include minimum environmental thresholds </a:t>
            </a:r>
            <a:r>
              <a:rPr lang="en-US" sz="1600" dirty="0">
                <a:latin typeface="Roboto Condensed" panose="02000000000000000000" pitchFamily="2" charset="0"/>
                <a:ea typeface="Roboto Condensed" panose="02000000000000000000" pitchFamily="2" charset="0"/>
                <a:cs typeface="+mj-cs"/>
              </a:rPr>
              <a:t>for projects funded by special purpose bonds. Connecting special purpose bonds with goals for sustainable urban development can be introduced and phased in incrementally. </a:t>
            </a:r>
          </a:p>
          <a:p>
            <a:pPr lvl="0"/>
            <a:endParaRPr lang="en-US" sz="1600" dirty="0">
              <a:latin typeface="Roboto Condensed" panose="02000000000000000000" pitchFamily="2" charset="0"/>
              <a:ea typeface="Roboto Condensed" panose="02000000000000000000" pitchFamily="2" charset="0"/>
              <a:cs typeface="+mj-cs"/>
            </a:endParaRPr>
          </a:p>
          <a:p>
            <a:pPr lvl="0"/>
            <a:r>
              <a:rPr lang="en-US" sz="1600" b="1" dirty="0">
                <a:solidFill>
                  <a:srgbClr val="71CC98"/>
                </a:solidFill>
                <a:latin typeface="Roboto Condensed" panose="02000000000000000000" pitchFamily="2" charset="0"/>
                <a:ea typeface="Roboto Condensed" panose="02000000000000000000" pitchFamily="2" charset="0"/>
                <a:cs typeface="+mj-cs"/>
              </a:rPr>
              <a:t>Scale up environmental information disclosure. </a:t>
            </a:r>
          </a:p>
          <a:p>
            <a:pPr lvl="0"/>
            <a:endParaRPr lang="en-US" sz="1600" b="1" dirty="0">
              <a:solidFill>
                <a:srgbClr val="71CC98"/>
              </a:solidFill>
              <a:latin typeface="Roboto Condensed" panose="02000000000000000000" pitchFamily="2" charset="0"/>
              <a:ea typeface="Roboto Condensed" panose="02000000000000000000" pitchFamily="2" charset="0"/>
              <a:cs typeface="+mj-cs"/>
            </a:endParaRPr>
          </a:p>
          <a:p>
            <a:r>
              <a:rPr lang="en-US" sz="1600" b="1" dirty="0">
                <a:solidFill>
                  <a:srgbClr val="71CC98"/>
                </a:solidFill>
                <a:latin typeface="Roboto Condensed" panose="02000000000000000000" pitchFamily="2" charset="0"/>
                <a:ea typeface="Roboto Condensed" panose="02000000000000000000" pitchFamily="2" charset="0"/>
                <a:cs typeface="+mj-cs"/>
              </a:rPr>
              <a:t>Develop a clear taxonomy system for green bonds </a:t>
            </a:r>
            <a:r>
              <a:rPr lang="en-US" sz="1600" dirty="0">
                <a:latin typeface="Roboto Condensed" panose="02000000000000000000" pitchFamily="2" charset="0"/>
                <a:ea typeface="Roboto Condensed" panose="02000000000000000000" pitchFamily="2" charset="0"/>
                <a:cs typeface="+mj-cs"/>
              </a:rPr>
              <a:t>that defines the difference between sustainable and ‘brown’ projects or infrastructure. </a:t>
            </a:r>
          </a:p>
        </p:txBody>
      </p:sp>
      <p:sp>
        <p:nvSpPr>
          <p:cNvPr id="9" name="Rectangle 8">
            <a:extLst>
              <a:ext uri="{FF2B5EF4-FFF2-40B4-BE49-F238E27FC236}">
                <a16:creationId xmlns:a16="http://schemas.microsoft.com/office/drawing/2014/main" id="{F9695025-A3F6-429B-9D74-69025CA2F0D5}"/>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3</a:t>
            </a:r>
            <a:endParaRPr lang="en-US" b="1" dirty="0">
              <a:latin typeface="Roboto Condensed" panose="02000000000000000000" pitchFamily="2" charset="0"/>
              <a:ea typeface="Roboto Condensed" panose="02000000000000000000" pitchFamily="2" charset="0"/>
            </a:endParaRPr>
          </a:p>
        </p:txBody>
      </p:sp>
      <p:sp>
        <p:nvSpPr>
          <p:cNvPr id="6" name="Content Placeholder 2">
            <a:extLst>
              <a:ext uri="{FF2B5EF4-FFF2-40B4-BE49-F238E27FC236}">
                <a16:creationId xmlns:a16="http://schemas.microsoft.com/office/drawing/2014/main" id="{832BADAC-1C14-4707-A2F0-D69F58AE689B}"/>
              </a:ext>
            </a:extLst>
          </p:cNvPr>
          <p:cNvSpPr txBox="1">
            <a:spLocks/>
          </p:cNvSpPr>
          <p:nvPr/>
        </p:nvSpPr>
        <p:spPr>
          <a:xfrm>
            <a:off x="931333" y="5235660"/>
            <a:ext cx="7977050" cy="93203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480"/>
              </a:spcBef>
              <a:spcAft>
                <a:spcPts val="400"/>
              </a:spcAft>
              <a:buClr>
                <a:schemeClr val="tx2"/>
              </a:buClr>
              <a:buFontTx/>
              <a:buNone/>
              <a:defRPr sz="21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1pPr>
            <a:lvl2pPr marL="5143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8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8572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5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3pPr>
            <a:lvl4pPr marL="12001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35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35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7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52901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FC623-0D85-48A2-8559-BABDBBE55C67}"/>
              </a:ext>
            </a:extLst>
          </p:cNvPr>
          <p:cNvSpPr txBox="1">
            <a:spLocks/>
          </p:cNvSpPr>
          <p:nvPr/>
        </p:nvSpPr>
        <p:spPr>
          <a:xfrm>
            <a:off x="628650" y="611803"/>
            <a:ext cx="7897660" cy="323906"/>
          </a:xfrm>
          <a:prstGeom prst="rect">
            <a:avLst/>
          </a:prstGeom>
        </p:spPr>
        <p:txBody>
          <a:bodyPr vert="horz" lIns="0" tIns="0" rIns="0" bIns="0" rtlCol="0" anchor="t">
            <a:noAutofit/>
          </a:bodyPr>
          <a:lstStyle>
            <a:lvl1pPr algn="ctr" defTabSz="685800" rtl="0" eaLnBrk="1" latinLnBrk="0" hangingPunct="1">
              <a:lnSpc>
                <a:spcPct val="90000"/>
              </a:lnSpc>
              <a:spcBef>
                <a:spcPct val="0"/>
              </a:spcBef>
              <a:buNone/>
              <a:defRPr sz="2250" b="1" i="0" kern="1200">
                <a:solidFill>
                  <a:schemeClr val="tx2"/>
                </a:solidFill>
                <a:latin typeface="Roboto Condensed" panose="02000000000000000000" pitchFamily="2" charset="0"/>
                <a:ea typeface="Roboto Condensed" panose="02000000000000000000" pitchFamily="2" charset="0"/>
                <a:cs typeface="+mj-cs"/>
              </a:defRPr>
            </a:lvl1pPr>
          </a:lstStyle>
          <a:p>
            <a:pPr algn="l"/>
            <a:r>
              <a:rPr lang="en-US" sz="2800" dirty="0"/>
              <a:t>Summary of Opportunities for Action</a:t>
            </a:r>
          </a:p>
        </p:txBody>
      </p:sp>
      <p:sp>
        <p:nvSpPr>
          <p:cNvPr id="6" name="Text Placeholder 3">
            <a:extLst>
              <a:ext uri="{FF2B5EF4-FFF2-40B4-BE49-F238E27FC236}">
                <a16:creationId xmlns:a16="http://schemas.microsoft.com/office/drawing/2014/main" id="{07436228-CAB1-4153-8FBA-CCF356CC54F5}"/>
              </a:ext>
            </a:extLst>
          </p:cNvPr>
          <p:cNvSpPr txBox="1">
            <a:spLocks/>
          </p:cNvSpPr>
          <p:nvPr/>
        </p:nvSpPr>
        <p:spPr>
          <a:xfrm>
            <a:off x="628650" y="1145167"/>
            <a:ext cx="7897660" cy="3420093"/>
          </a:xfrm>
          <a:prstGeom prst="rect">
            <a:avLst/>
          </a:prstGeom>
        </p:spPr>
        <p:txBody>
          <a:bodyPr>
            <a:noAutofit/>
          </a:bodyPr>
          <a:lstStyle>
            <a:lvl1pPr marL="0" indent="0" algn="l" defTabSz="685800" rtl="0" eaLnBrk="1" latinLnBrk="0" hangingPunct="1">
              <a:lnSpc>
                <a:spcPct val="100000"/>
              </a:lnSpc>
              <a:spcBef>
                <a:spcPts val="480"/>
              </a:spcBef>
              <a:spcAft>
                <a:spcPts val="400"/>
              </a:spcAft>
              <a:buClr>
                <a:schemeClr val="tx2"/>
              </a:buClr>
              <a:buFontTx/>
              <a:buNone/>
              <a:defRPr sz="21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1pPr>
            <a:lvl2pPr marL="5143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8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8572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50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3pPr>
            <a:lvl4pPr marL="12001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35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4pPr>
            <a:lvl5pPr marL="1543050" indent="-171450" algn="l" defTabSz="685800" rtl="0" eaLnBrk="1" latinLnBrk="0" hangingPunct="1">
              <a:lnSpc>
                <a:spcPct val="100000"/>
              </a:lnSpc>
              <a:spcBef>
                <a:spcPts val="480"/>
              </a:spcBef>
              <a:spcAft>
                <a:spcPts val="400"/>
              </a:spcAft>
              <a:buClr>
                <a:schemeClr val="tx2"/>
              </a:buClr>
              <a:buFont typeface="Arial" panose="020B0604020202020204" pitchFamily="34" charset="0"/>
              <a:buChar char="•"/>
              <a:defRPr sz="1350" b="0" i="0" kern="1200">
                <a:solidFill>
                  <a:schemeClr val="accent6"/>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nSpc>
                <a:spcPct val="107000"/>
              </a:lnSpc>
              <a:spcBef>
                <a:spcPts val="0"/>
              </a:spcBef>
              <a:spcAft>
                <a:spcPts val="600"/>
              </a:spcAft>
              <a:buFont typeface="Symbol" panose="05050102010706020507" pitchFamily="18" charset="2"/>
              <a:buChar char=""/>
            </a:pPr>
            <a:r>
              <a:rPr lang="en-US" sz="1400" b="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Putting sustainable cities at the heart of implementation </a:t>
            </a:r>
            <a:r>
              <a:rPr lang="en-US" sz="1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of its investment plans, Nationally Determined Contribution (NDC), and recently unveiled Five-Year Plan (FYP), and with the aim of peaking emissions in most urban areas by 2025. The FYP’s massive investments alone will shape China’s trajectory for years to come. </a:t>
            </a:r>
          </a:p>
          <a:p>
            <a:pPr marL="342900" marR="0" lvl="0" indent="-342900">
              <a:lnSpc>
                <a:spcPct val="107000"/>
              </a:lnSpc>
              <a:spcBef>
                <a:spcPts val="0"/>
              </a:spcBef>
              <a:spcAft>
                <a:spcPts val="600"/>
              </a:spcAft>
              <a:buFont typeface="Symbol" panose="05050102010706020507" pitchFamily="18" charset="2"/>
              <a:buChar char=""/>
            </a:pPr>
            <a:r>
              <a:rPr lang="en-US" sz="1400" b="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Embedding the 14th FYP's human-centric 'new </a:t>
            </a:r>
            <a:r>
              <a:rPr lang="en-US" sz="1400" b="1" dirty="0" err="1">
                <a:solidFill>
                  <a:srgbClr val="000000"/>
                </a:solidFill>
                <a:effectLst/>
                <a:latin typeface="Georgia" panose="02040502050405020303" pitchFamily="18" charset="0"/>
                <a:ea typeface="Georgia" panose="02040502050405020303" pitchFamily="18" charset="0"/>
                <a:cs typeface="Georgia" panose="02040502050405020303" pitchFamily="18" charset="0"/>
              </a:rPr>
              <a:t>urbanisation</a:t>
            </a:r>
            <a:r>
              <a:rPr lang="en-US" sz="1400" b="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 strategy'</a:t>
            </a:r>
            <a:r>
              <a:rPr lang="en-US" sz="1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 at the </a:t>
            </a:r>
            <a:r>
              <a:rPr lang="en-US" sz="1400" dirty="0" err="1">
                <a:solidFill>
                  <a:srgbClr val="000000"/>
                </a:solidFill>
                <a:effectLst/>
                <a:latin typeface="Georgia" panose="02040502050405020303" pitchFamily="18" charset="0"/>
                <a:ea typeface="Georgia" panose="02040502050405020303" pitchFamily="18" charset="0"/>
                <a:cs typeface="Georgia" panose="02040502050405020303" pitchFamily="18" charset="0"/>
              </a:rPr>
              <a:t>centre</a:t>
            </a:r>
            <a:r>
              <a:rPr lang="en-US" sz="1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 of forthcoming sectoral and municipal implementation plans.</a:t>
            </a:r>
            <a:endParaRPr lang="en-US" sz="14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GB" sz="1400" b="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Enhancing energy efficiency in the buildings sector </a:t>
            </a:r>
            <a:r>
              <a:rPr lang="en-GB" sz="1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through enforcing green building standards and supporting deep building retrofits. </a:t>
            </a:r>
          </a:p>
          <a:p>
            <a:pPr marL="342900" marR="0" lvl="0" indent="-342900">
              <a:lnSpc>
                <a:spcPct val="107000"/>
              </a:lnSpc>
              <a:spcBef>
                <a:spcPts val="0"/>
              </a:spcBef>
              <a:spcAft>
                <a:spcPts val="600"/>
              </a:spcAft>
              <a:buFont typeface="Symbol" panose="05050102010706020507" pitchFamily="18" charset="2"/>
              <a:buChar char=""/>
            </a:pPr>
            <a:r>
              <a:rPr lang="en-US" sz="1400" b="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Supporting small and mid-sized cities</a:t>
            </a:r>
            <a:r>
              <a:rPr lang="en-US" sz="1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 </a:t>
            </a:r>
            <a:r>
              <a:rPr lang="en-US" sz="1400" dirty="0">
                <a:solidFill>
                  <a:srgbClr val="000000"/>
                </a:solidFill>
                <a:latin typeface="Georgia" panose="02040502050405020303" pitchFamily="18" charset="0"/>
                <a:ea typeface="Georgia" panose="02040502050405020303" pitchFamily="18" charset="0"/>
                <a:cs typeface="Georgia" panose="02040502050405020303" pitchFamily="18" charset="0"/>
              </a:rPr>
              <a:t>F</a:t>
            </a:r>
            <a:r>
              <a:rPr lang="en-US" sz="1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oster sustainable development, transform mobility and accessibility, and improve inter-regional equity.</a:t>
            </a:r>
            <a:endParaRPr lang="en-US" sz="14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GB" sz="1400" b="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Developing stable own-source revenue streams at the municipal level.</a:t>
            </a:r>
            <a:endParaRPr lang="en-US" sz="14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1400" b="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Incorporating </a:t>
            </a:r>
            <a:r>
              <a:rPr lang="en-US" sz="1400" b="1" dirty="0" err="1">
                <a:solidFill>
                  <a:srgbClr val="000000"/>
                </a:solidFill>
                <a:effectLst/>
                <a:latin typeface="Georgia" panose="02040502050405020303" pitchFamily="18" charset="0"/>
                <a:ea typeface="Georgia" panose="02040502050405020303" pitchFamily="18" charset="0"/>
                <a:cs typeface="Georgia" panose="02040502050405020303" pitchFamily="18" charset="0"/>
              </a:rPr>
              <a:t>decarbonisation</a:t>
            </a:r>
            <a:r>
              <a:rPr lang="en-US" sz="1400" b="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 and resilience objectives,</a:t>
            </a:r>
            <a:r>
              <a:rPr lang="en-US" sz="1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 including nature-based solutions, in national urban design and regeneration strategies. </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6199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07978-E0EA-1A40-A240-B4D07676BB68}"/>
              </a:ext>
            </a:extLst>
          </p:cNvPr>
          <p:cNvSpPr txBox="1"/>
          <p:nvPr/>
        </p:nvSpPr>
        <p:spPr>
          <a:xfrm>
            <a:off x="2834184" y="2187029"/>
            <a:ext cx="3475631" cy="769441"/>
          </a:xfrm>
          <a:prstGeom prst="rect">
            <a:avLst/>
          </a:prstGeom>
          <a:noFill/>
        </p:spPr>
        <p:txBody>
          <a:bodyPr wrap="none" rtlCol="0">
            <a:spAutoFit/>
          </a:bodyPr>
          <a:lstStyle/>
          <a:p>
            <a:r>
              <a:rPr lang="en-US" sz="4400" b="1" dirty="0">
                <a:solidFill>
                  <a:schemeClr val="bg2"/>
                </a:solidFill>
                <a:latin typeface="Roboto" panose="02000000000000000000" pitchFamily="2" charset="0"/>
                <a:ea typeface="Roboto" panose="02000000000000000000" pitchFamily="2" charset="0"/>
              </a:rPr>
              <a:t>THANK YOU!</a:t>
            </a:r>
          </a:p>
        </p:txBody>
      </p:sp>
    </p:spTree>
    <p:extLst>
      <p:ext uri="{BB962C8B-B14F-4D97-AF65-F5344CB8AC3E}">
        <p14:creationId xmlns:p14="http://schemas.microsoft.com/office/powerpoint/2010/main" val="165877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FC623-0D85-48A2-8559-BABDBBE55C67}"/>
              </a:ext>
            </a:extLst>
          </p:cNvPr>
          <p:cNvSpPr txBox="1">
            <a:spLocks/>
          </p:cNvSpPr>
          <p:nvPr/>
        </p:nvSpPr>
        <p:spPr>
          <a:xfrm>
            <a:off x="628650" y="611803"/>
            <a:ext cx="7897660" cy="323906"/>
          </a:xfrm>
          <a:prstGeom prst="rect">
            <a:avLst/>
          </a:prstGeom>
        </p:spPr>
        <p:txBody>
          <a:bodyPr vert="horz" lIns="0" tIns="0" rIns="0" bIns="0" rtlCol="0" anchor="t">
            <a:noAutofit/>
          </a:bodyPr>
          <a:lstStyle>
            <a:lvl1pPr algn="ctr" defTabSz="685800" rtl="0" eaLnBrk="1" latinLnBrk="0" hangingPunct="1">
              <a:lnSpc>
                <a:spcPct val="90000"/>
              </a:lnSpc>
              <a:spcBef>
                <a:spcPct val="0"/>
              </a:spcBef>
              <a:buNone/>
              <a:defRPr sz="2250" b="1" i="0" kern="1200">
                <a:solidFill>
                  <a:schemeClr val="tx2"/>
                </a:solidFill>
                <a:latin typeface="Roboto Condensed" panose="02000000000000000000" pitchFamily="2" charset="0"/>
                <a:ea typeface="Roboto Condensed" panose="02000000000000000000" pitchFamily="2" charset="0"/>
                <a:cs typeface="+mj-cs"/>
              </a:defRPr>
            </a:lvl1pPr>
          </a:lstStyle>
          <a:p>
            <a:pPr algn="l"/>
            <a:r>
              <a:rPr lang="en-US" dirty="0"/>
              <a:t>About the </a:t>
            </a:r>
            <a:r>
              <a:rPr lang="en-US" i="1" dirty="0"/>
              <a:t>Accelerating China’s </a:t>
            </a:r>
            <a:r>
              <a:rPr lang="en-US" altLang="zh-CN" i="1" dirty="0"/>
              <a:t>U</a:t>
            </a:r>
            <a:r>
              <a:rPr lang="en-US" i="1" dirty="0"/>
              <a:t>rban Transition </a:t>
            </a:r>
            <a:r>
              <a:rPr lang="en-US" dirty="0"/>
              <a:t>report</a:t>
            </a:r>
          </a:p>
        </p:txBody>
      </p:sp>
      <p:sp>
        <p:nvSpPr>
          <p:cNvPr id="5" name="Content Placeholder 2">
            <a:extLst>
              <a:ext uri="{FF2B5EF4-FFF2-40B4-BE49-F238E27FC236}">
                <a16:creationId xmlns:a16="http://schemas.microsoft.com/office/drawing/2014/main" id="{2164ED5B-6ED4-428E-BF02-46CE27C98456}"/>
              </a:ext>
            </a:extLst>
          </p:cNvPr>
          <p:cNvSpPr>
            <a:spLocks noGrp="1"/>
          </p:cNvSpPr>
          <p:nvPr>
            <p:ph idx="1"/>
          </p:nvPr>
        </p:nvSpPr>
        <p:spPr>
          <a:xfrm>
            <a:off x="623170" y="1424853"/>
            <a:ext cx="7897660" cy="3001160"/>
          </a:xfrm>
        </p:spPr>
        <p:txBody>
          <a:bodyPr/>
          <a:lstStyle/>
          <a:p>
            <a:pPr marL="285750" indent="-285750">
              <a:lnSpc>
                <a:spcPct val="90000"/>
              </a:lnSpc>
              <a:buFont typeface="Arial" panose="020B0604020202020204" pitchFamily="34" charset="0"/>
              <a:buChar char="•"/>
            </a:pPr>
            <a:r>
              <a:rPr lang="en-US" dirty="0">
                <a:latin typeface="Roboto" panose="02000000000000000000" pitchFamily="2" charset="0"/>
              </a:rPr>
              <a:t>Complements </a:t>
            </a:r>
            <a:r>
              <a:rPr lang="en-US" i="1" dirty="0">
                <a:latin typeface="Roboto" panose="02000000000000000000" pitchFamily="2" charset="0"/>
              </a:rPr>
              <a:t>Seizing China’s Urban Opportunity </a:t>
            </a:r>
            <a:r>
              <a:rPr lang="en-US" dirty="0">
                <a:latin typeface="Roboto" panose="02000000000000000000" pitchFamily="2" charset="0"/>
              </a:rPr>
              <a:t>by delving deeper into how cities can support the country to accelerate towards high-quality growth and carbon neutrality. It provides a detailed exploration of the economic case for transforming China’s urban development model, outlines key priorities to be taken in specific sectors and sets out strategies for financing this transformation. </a:t>
            </a:r>
          </a:p>
          <a:p>
            <a:pPr marL="285750" indent="-285750">
              <a:lnSpc>
                <a:spcPct val="90000"/>
              </a:lnSpc>
              <a:buFont typeface="Arial" panose="020B0604020202020204" pitchFamily="34" charset="0"/>
              <a:buChar char="•"/>
            </a:pPr>
            <a:r>
              <a:rPr lang="en-US" dirty="0">
                <a:latin typeface="Roboto" panose="02000000000000000000" pitchFamily="2" charset="0"/>
              </a:rPr>
              <a:t>The report is led by the Grantham Research Institute on Climate Change and the Environment at the London School of Economics, WRI China, the Hong Kong University of Science and Technology and Tsinghua University, as part of the Coalition for Urban Transitions China work </a:t>
            </a:r>
            <a:r>
              <a:rPr lang="en-US" dirty="0" err="1">
                <a:latin typeface="Roboto" panose="02000000000000000000" pitchFamily="2" charset="0"/>
              </a:rPr>
              <a:t>programme</a:t>
            </a:r>
            <a:r>
              <a:rPr lang="en-US" dirty="0">
                <a:latin typeface="Roboto" panose="02000000000000000000" pitchFamily="2" charset="0"/>
              </a:rPr>
              <a:t>. </a:t>
            </a:r>
          </a:p>
        </p:txBody>
      </p:sp>
    </p:spTree>
    <p:extLst>
      <p:ext uri="{BB962C8B-B14F-4D97-AF65-F5344CB8AC3E}">
        <p14:creationId xmlns:p14="http://schemas.microsoft.com/office/powerpoint/2010/main" val="215688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04BA60-CD57-1B4D-A14B-0711EA8BCF66}"/>
              </a:ext>
            </a:extLst>
          </p:cNvPr>
          <p:cNvSpPr>
            <a:spLocks noGrp="1"/>
          </p:cNvSpPr>
          <p:nvPr>
            <p:ph type="title" idx="4294967295"/>
          </p:nvPr>
        </p:nvSpPr>
        <p:spPr>
          <a:xfrm>
            <a:off x="990214" y="1387547"/>
            <a:ext cx="7163572" cy="2966739"/>
          </a:xfrm>
        </p:spPr>
        <p:txBody>
          <a:bodyPr>
            <a:normAutofit fontScale="90000"/>
          </a:bodyPr>
          <a:lstStyle/>
          <a:p>
            <a:r>
              <a:rPr lang="en-US" sz="4000" dirty="0">
                <a:solidFill>
                  <a:schemeClr val="bg2"/>
                </a:solidFill>
              </a:rPr>
              <a:t>Accelerating China’s Urban Transition</a:t>
            </a:r>
            <a:br>
              <a:rPr lang="en-US" dirty="0">
                <a:solidFill>
                  <a:schemeClr val="bg1"/>
                </a:solidFill>
              </a:rPr>
            </a:br>
            <a:br>
              <a:rPr lang="en-US" dirty="0">
                <a:solidFill>
                  <a:schemeClr val="bg1"/>
                </a:solidFill>
              </a:rPr>
            </a:br>
            <a:r>
              <a:rPr lang="en-US" sz="2200" dirty="0">
                <a:solidFill>
                  <a:schemeClr val="bg1"/>
                </a:solidFill>
              </a:rPr>
              <a:t>Ch. 1: </a:t>
            </a:r>
            <a:r>
              <a:rPr lang="en-US" sz="2200" b="0" dirty="0">
                <a:solidFill>
                  <a:schemeClr val="bg1"/>
                </a:solidFill>
              </a:rPr>
              <a:t>The economic case for China’s sustainable urban transformation</a:t>
            </a:r>
            <a:br>
              <a:rPr lang="en-US" sz="2200" b="0" dirty="0">
                <a:solidFill>
                  <a:schemeClr val="bg1"/>
                </a:solidFill>
              </a:rPr>
            </a:br>
            <a:r>
              <a:rPr lang="en-US" sz="2200" dirty="0">
                <a:solidFill>
                  <a:schemeClr val="bg1"/>
                </a:solidFill>
              </a:rPr>
              <a:t>Ch. 2: </a:t>
            </a:r>
            <a:r>
              <a:rPr lang="en-US" sz="2200" b="0" dirty="0">
                <a:solidFill>
                  <a:schemeClr val="bg1"/>
                </a:solidFill>
              </a:rPr>
              <a:t>Priority national policy actions to </a:t>
            </a:r>
            <a:r>
              <a:rPr lang="en-US" sz="2200" b="0" dirty="0" err="1">
                <a:solidFill>
                  <a:schemeClr val="bg1"/>
                </a:solidFill>
              </a:rPr>
              <a:t>realise</a:t>
            </a:r>
            <a:r>
              <a:rPr lang="en-US" sz="2200" b="0" dirty="0">
                <a:solidFill>
                  <a:schemeClr val="bg1"/>
                </a:solidFill>
              </a:rPr>
              <a:t> China’s sustainable urban transformation</a:t>
            </a:r>
            <a:br>
              <a:rPr lang="en-US" sz="2200" b="0" dirty="0">
                <a:solidFill>
                  <a:schemeClr val="bg1"/>
                </a:solidFill>
              </a:rPr>
            </a:br>
            <a:r>
              <a:rPr lang="en-US" sz="2200" dirty="0">
                <a:solidFill>
                  <a:schemeClr val="bg1"/>
                </a:solidFill>
              </a:rPr>
              <a:t>Ch. 3: </a:t>
            </a:r>
            <a:r>
              <a:rPr lang="en-US" sz="2200" b="0" dirty="0">
                <a:solidFill>
                  <a:schemeClr val="bg1"/>
                </a:solidFill>
              </a:rPr>
              <a:t>Financing the China’s sustainable urban transformation</a:t>
            </a:r>
            <a:endParaRPr lang="en-US" b="0" dirty="0">
              <a:solidFill>
                <a:schemeClr val="bg1"/>
              </a:solidFill>
            </a:endParaRPr>
          </a:p>
        </p:txBody>
      </p:sp>
    </p:spTree>
    <p:extLst>
      <p:ext uri="{BB962C8B-B14F-4D97-AF65-F5344CB8AC3E}">
        <p14:creationId xmlns:p14="http://schemas.microsoft.com/office/powerpoint/2010/main" val="260563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669839-32E8-485A-9317-2DDD447C16A0}"/>
              </a:ext>
            </a:extLst>
          </p:cNvPr>
          <p:cNvSpPr/>
          <p:nvPr/>
        </p:nvSpPr>
        <p:spPr>
          <a:xfrm>
            <a:off x="8123274" y="237506"/>
            <a:ext cx="1020725" cy="624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7FE8523-D301-C046-AD05-B8A126602D16}"/>
              </a:ext>
            </a:extLst>
          </p:cNvPr>
          <p:cNvSpPr txBox="1"/>
          <p:nvPr/>
        </p:nvSpPr>
        <p:spPr>
          <a:xfrm>
            <a:off x="4305300" y="1320916"/>
            <a:ext cx="4533899" cy="3506037"/>
          </a:xfrm>
          <a:prstGeom prst="rect">
            <a:avLst/>
          </a:prstGeom>
        </p:spPr>
        <p:txBody>
          <a:bodyPr vert="horz" lIns="91440" tIns="45720" rIns="91440" bIns="45720" rtlCol="0" anchor="t">
            <a:noAutofit/>
          </a:bodyPr>
          <a:lstStyle>
            <a:defPPr>
              <a:defRPr lang="en-US"/>
            </a:defPPr>
            <a:lvl1pPr defTabSz="685800">
              <a:lnSpc>
                <a:spcPct val="90000"/>
              </a:lnSpc>
              <a:spcBef>
                <a:spcPct val="0"/>
              </a:spcBef>
              <a:buNone/>
              <a:defRPr sz="3300" b="1" i="0">
                <a:solidFill>
                  <a:schemeClr val="tx2"/>
                </a:solidFill>
                <a:latin typeface="Roboto Condensed" panose="02000000000000000000" pitchFamily="2" charset="0"/>
                <a:ea typeface="Roboto Condensed" panose="02000000000000000000" pitchFamily="2" charset="0"/>
                <a:cs typeface="+mj-cs"/>
              </a:defRPr>
            </a:lvl1pPr>
          </a:lstStyle>
          <a:p>
            <a:pPr marL="285750" indent="-285750">
              <a:spcAft>
                <a:spcPts val="300"/>
              </a:spcAft>
              <a:buFont typeface="Arial" panose="020B0604020202020204" pitchFamily="34" charset="0"/>
              <a:buChar char="•"/>
            </a:pPr>
            <a:r>
              <a:rPr lang="en-US" sz="1600" dirty="0"/>
              <a:t>Compact, connected and clean (CCC) cities</a:t>
            </a:r>
            <a:r>
              <a:rPr lang="en-US" sz="1600" b="0" dirty="0">
                <a:solidFill>
                  <a:srgbClr val="474747"/>
                </a:solidFill>
                <a:latin typeface="Roboto" panose="02000000000000000000" pitchFamily="2" charset="0"/>
                <a:ea typeface="Roboto" panose="02000000000000000000" pitchFamily="2" charset="0"/>
              </a:rPr>
              <a:t> are in line with China’s 14th Five-Year Plan’s</a:t>
            </a:r>
            <a:r>
              <a:rPr lang="en-US" sz="1600" dirty="0">
                <a:latin typeface="Roboto" panose="02000000000000000000" pitchFamily="2" charset="0"/>
                <a:ea typeface="Roboto" panose="02000000000000000000" pitchFamily="2" charset="0"/>
              </a:rPr>
              <a:t> human-</a:t>
            </a:r>
            <a:r>
              <a:rPr lang="en-US" sz="1600" dirty="0" err="1">
                <a:latin typeface="Roboto" panose="02000000000000000000" pitchFamily="2" charset="0"/>
                <a:ea typeface="Roboto" panose="02000000000000000000" pitchFamily="2" charset="0"/>
              </a:rPr>
              <a:t>centred</a:t>
            </a:r>
            <a:r>
              <a:rPr lang="en-US" sz="1600" dirty="0">
                <a:latin typeface="Roboto" panose="02000000000000000000" pitchFamily="2" charset="0"/>
                <a:ea typeface="Roboto" panose="02000000000000000000" pitchFamily="2" charset="0"/>
              </a:rPr>
              <a:t> ‘new </a:t>
            </a:r>
            <a:r>
              <a:rPr lang="en-US" sz="1600" dirty="0" err="1">
                <a:latin typeface="Roboto" panose="02000000000000000000" pitchFamily="2" charset="0"/>
                <a:ea typeface="Roboto" panose="02000000000000000000" pitchFamily="2" charset="0"/>
              </a:rPr>
              <a:t>urbanisation</a:t>
            </a:r>
            <a:r>
              <a:rPr lang="en-US" sz="1600" dirty="0">
                <a:latin typeface="Roboto" panose="02000000000000000000" pitchFamily="2" charset="0"/>
                <a:ea typeface="Roboto" panose="02000000000000000000" pitchFamily="2" charset="0"/>
              </a:rPr>
              <a:t> strategy’.</a:t>
            </a:r>
          </a:p>
          <a:p>
            <a:pPr marL="285750" indent="-285750">
              <a:spcAft>
                <a:spcPts val="300"/>
              </a:spcAft>
              <a:buFont typeface="Arial" panose="020B0604020202020204" pitchFamily="34" charset="0"/>
              <a:buChar char="•"/>
            </a:pPr>
            <a:r>
              <a:rPr lang="en-US" sz="1600" dirty="0">
                <a:latin typeface="Roboto" panose="02000000000000000000" pitchFamily="2" charset="0"/>
                <a:ea typeface="Roboto" panose="02000000000000000000" pitchFamily="2" charset="0"/>
              </a:rPr>
              <a:t>Direct cost savings</a:t>
            </a:r>
            <a:r>
              <a:rPr lang="en-GB" sz="1600" dirty="0">
                <a:solidFill>
                  <a:schemeClr val="accent6"/>
                </a:solidFill>
                <a:latin typeface="Roboto" panose="02000000000000000000" pitchFamily="2" charset="0"/>
                <a:ea typeface="Roboto" panose="02000000000000000000" pitchFamily="2" charset="0"/>
              </a:rPr>
              <a:t>: </a:t>
            </a:r>
            <a:r>
              <a:rPr lang="en-US" sz="1600" b="0" dirty="0">
                <a:solidFill>
                  <a:schemeClr val="accent6"/>
                </a:solidFill>
                <a:latin typeface="Roboto" panose="02000000000000000000" pitchFamily="2" charset="0"/>
                <a:ea typeface="Roboto" panose="02000000000000000000" pitchFamily="2" charset="0"/>
              </a:rPr>
              <a:t>China could save up to </a:t>
            </a:r>
            <a:r>
              <a:rPr lang="en-US" sz="1600" dirty="0">
                <a:latin typeface="Roboto" panose="02000000000000000000" pitchFamily="2" charset="0"/>
                <a:ea typeface="Roboto" panose="02000000000000000000" pitchFamily="2" charset="0"/>
              </a:rPr>
              <a:t>US$1.4 trillion </a:t>
            </a:r>
            <a:r>
              <a:rPr lang="en-US" sz="1600" b="0" dirty="0">
                <a:solidFill>
                  <a:schemeClr val="accent6"/>
                </a:solidFill>
                <a:latin typeface="Roboto" panose="02000000000000000000" pitchFamily="2" charset="0"/>
                <a:ea typeface="Roboto" panose="02000000000000000000" pitchFamily="2" charset="0"/>
              </a:rPr>
              <a:t>by pursuing more compact, connected urban growth that successfully integrates land and transport development.</a:t>
            </a:r>
            <a:endParaRPr lang="en-US" sz="1600" b="0" dirty="0">
              <a:latin typeface="Roboto" panose="02000000000000000000" pitchFamily="2" charset="0"/>
              <a:ea typeface="Roboto" panose="02000000000000000000" pitchFamily="2" charset="0"/>
            </a:endParaRPr>
          </a:p>
          <a:p>
            <a:pPr marL="285750" indent="-285750">
              <a:spcAft>
                <a:spcPts val="300"/>
              </a:spcAft>
              <a:buFont typeface="Arial" panose="020B0604020202020204" pitchFamily="34" charset="0"/>
              <a:buChar char="•"/>
            </a:pPr>
            <a:r>
              <a:rPr lang="en-US" sz="1600" dirty="0">
                <a:latin typeface="Roboto" panose="02000000000000000000" pitchFamily="2" charset="0"/>
                <a:ea typeface="Roboto" panose="02000000000000000000" pitchFamily="2" charset="0"/>
              </a:rPr>
              <a:t>Productivity and innovation: </a:t>
            </a:r>
            <a:r>
              <a:rPr lang="en-US" sz="1600" b="0" dirty="0">
                <a:solidFill>
                  <a:schemeClr val="accent6"/>
                </a:solidFill>
                <a:latin typeface="Roboto" panose="02000000000000000000" pitchFamily="2" charset="0"/>
                <a:ea typeface="Roboto" panose="02000000000000000000" pitchFamily="2" charset="0"/>
              </a:rPr>
              <a:t>one study showed that, of 120 Chinese cities, that a doubling in city size was associated with firm productivity increases of </a:t>
            </a:r>
            <a:r>
              <a:rPr lang="en-US" sz="1600" dirty="0">
                <a:latin typeface="Roboto" panose="02000000000000000000" pitchFamily="2" charset="0"/>
                <a:ea typeface="Roboto" panose="02000000000000000000" pitchFamily="2" charset="0"/>
              </a:rPr>
              <a:t>3 to 8 per cent</a:t>
            </a:r>
            <a:r>
              <a:rPr lang="en-US" sz="1600" b="0" dirty="0">
                <a:solidFill>
                  <a:schemeClr val="accent6"/>
                </a:solidFill>
                <a:latin typeface="Roboto" panose="02000000000000000000" pitchFamily="2" charset="0"/>
                <a:ea typeface="Roboto" panose="02000000000000000000" pitchFamily="2" charset="0"/>
              </a:rPr>
              <a:t>.</a:t>
            </a:r>
          </a:p>
          <a:p>
            <a:pPr marL="285750" indent="-285750">
              <a:spcAft>
                <a:spcPts val="300"/>
              </a:spcAft>
              <a:buFont typeface="Arial" panose="020B0604020202020204" pitchFamily="34" charset="0"/>
              <a:buChar char="•"/>
            </a:pPr>
            <a:r>
              <a:rPr lang="en-US" sz="1600" dirty="0">
                <a:latin typeface="Roboto" panose="02000000000000000000" pitchFamily="2" charset="0"/>
                <a:ea typeface="Roboto" panose="02000000000000000000" pitchFamily="2" charset="0"/>
              </a:rPr>
              <a:t>Urban resilience: </a:t>
            </a:r>
            <a:r>
              <a:rPr lang="en-US" sz="1600" b="0" dirty="0">
                <a:solidFill>
                  <a:srgbClr val="3F4444"/>
                </a:solidFill>
                <a:latin typeface="Roboto" panose="02000000000000000000" pitchFamily="2" charset="0"/>
                <a:ea typeface="Roboto" panose="02000000000000000000" pitchFamily="2" charset="0"/>
              </a:rPr>
              <a:t>One of the most explicit policy tools to curb urban sprawl and preserve natural environments is the use of development-limiting restrictions or ‘urban development boundary’ lines.</a:t>
            </a:r>
          </a:p>
        </p:txBody>
      </p:sp>
      <p:sp>
        <p:nvSpPr>
          <p:cNvPr id="6" name="Title 1">
            <a:extLst>
              <a:ext uri="{FF2B5EF4-FFF2-40B4-BE49-F238E27FC236}">
                <a16:creationId xmlns:a16="http://schemas.microsoft.com/office/drawing/2014/main" id="{9BE08CA3-DEFB-4C41-8784-BAF26B2BFB9D}"/>
              </a:ext>
            </a:extLst>
          </p:cNvPr>
          <p:cNvSpPr txBox="1">
            <a:spLocks/>
          </p:cNvSpPr>
          <p:nvPr/>
        </p:nvSpPr>
        <p:spPr>
          <a:xfrm>
            <a:off x="374567" y="210321"/>
            <a:ext cx="7501947" cy="107156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US" dirty="0"/>
              <a:t>The economic case for China’s sustainable urban transformation</a:t>
            </a:r>
          </a:p>
        </p:txBody>
      </p:sp>
      <p:pic>
        <p:nvPicPr>
          <p:cNvPr id="9" name="Content Placeholder 3">
            <a:extLst>
              <a:ext uri="{FF2B5EF4-FFF2-40B4-BE49-F238E27FC236}">
                <a16:creationId xmlns:a16="http://schemas.microsoft.com/office/drawing/2014/main" id="{A3A34898-E9BF-044B-AEAB-79811DA86678}"/>
              </a:ext>
            </a:extLst>
          </p:cNvPr>
          <p:cNvPicPr>
            <a:picLocks noChangeAspect="1"/>
          </p:cNvPicPr>
          <p:nvPr/>
        </p:nvPicPr>
        <p:blipFill>
          <a:blip r:embed="rId3"/>
          <a:stretch>
            <a:fillRect/>
          </a:stretch>
        </p:blipFill>
        <p:spPr>
          <a:xfrm>
            <a:off x="433449" y="1359947"/>
            <a:ext cx="3664528" cy="3506037"/>
          </a:xfrm>
          <a:prstGeom prst="rect">
            <a:avLst/>
          </a:prstGeom>
        </p:spPr>
      </p:pic>
      <p:sp>
        <p:nvSpPr>
          <p:cNvPr id="10" name="TextBox 9">
            <a:extLst>
              <a:ext uri="{FF2B5EF4-FFF2-40B4-BE49-F238E27FC236}">
                <a16:creationId xmlns:a16="http://schemas.microsoft.com/office/drawing/2014/main" id="{8D061DA4-2EF7-0B49-B2FD-419BB3C45B52}"/>
              </a:ext>
            </a:extLst>
          </p:cNvPr>
          <p:cNvSpPr txBox="1"/>
          <p:nvPr/>
        </p:nvSpPr>
        <p:spPr>
          <a:xfrm>
            <a:off x="492330" y="4865985"/>
            <a:ext cx="4879694" cy="246221"/>
          </a:xfrm>
          <a:prstGeom prst="rect">
            <a:avLst/>
          </a:prstGeom>
          <a:noFill/>
        </p:spPr>
        <p:txBody>
          <a:bodyPr wrap="square" rtlCol="0">
            <a:spAutoFit/>
          </a:bodyPr>
          <a:lstStyle/>
          <a:p>
            <a:r>
              <a:rPr lang="en-US" sz="1000" i="1" dirty="0">
                <a:solidFill>
                  <a:schemeClr val="accent1"/>
                </a:solidFill>
                <a:latin typeface="GoodPro" panose="020B0504020101020102" charset="0"/>
              </a:rPr>
              <a:t>Source: Coalition for Urban Transitions, 2019</a:t>
            </a:r>
          </a:p>
        </p:txBody>
      </p:sp>
      <p:sp>
        <p:nvSpPr>
          <p:cNvPr id="2" name="Rectangle 1">
            <a:extLst>
              <a:ext uri="{FF2B5EF4-FFF2-40B4-BE49-F238E27FC236}">
                <a16:creationId xmlns:a16="http://schemas.microsoft.com/office/drawing/2014/main" id="{323A39A1-4FF1-42F4-AA6B-96D47D24287D}"/>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1</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74902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9E5D49-BF36-4A74-BF23-75EF4C7591FB}"/>
              </a:ext>
            </a:extLst>
          </p:cNvPr>
          <p:cNvSpPr/>
          <p:nvPr/>
        </p:nvSpPr>
        <p:spPr>
          <a:xfrm>
            <a:off x="8123274" y="237506"/>
            <a:ext cx="1020725" cy="624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F26A02-3AEC-40DA-BB2C-C94FBDDC8186}"/>
              </a:ext>
            </a:extLst>
          </p:cNvPr>
          <p:cNvSpPr>
            <a:spLocks noGrp="1"/>
          </p:cNvSpPr>
          <p:nvPr>
            <p:ph idx="4294967295"/>
          </p:nvPr>
        </p:nvSpPr>
        <p:spPr>
          <a:xfrm>
            <a:off x="457199" y="1516062"/>
            <a:ext cx="5673635" cy="3356879"/>
          </a:xfrm>
        </p:spPr>
        <p:txBody>
          <a:bodyPr>
            <a:normAutofit/>
          </a:bodyPr>
          <a:lstStyle/>
          <a:p>
            <a:r>
              <a:rPr lang="en-US" sz="1800" b="1" dirty="0">
                <a:solidFill>
                  <a:schemeClr val="tx2"/>
                </a:solidFill>
                <a:latin typeface="Roboto Condensed" panose="02000000000000000000" pitchFamily="2" charset="0"/>
                <a:ea typeface="Roboto Condensed" panose="02000000000000000000" pitchFamily="2" charset="0"/>
                <a:cs typeface="+mj-cs"/>
              </a:rPr>
              <a:t>Leadership in low-carbon urban development: </a:t>
            </a:r>
            <a:r>
              <a:rPr lang="en-US" sz="1800" dirty="0">
                <a:solidFill>
                  <a:schemeClr val="tx1"/>
                </a:solidFill>
                <a:latin typeface="Roboto Condensed" panose="02000000000000000000" pitchFamily="2" charset="0"/>
                <a:ea typeface="Roboto Condensed" panose="02000000000000000000" pitchFamily="2" charset="0"/>
              </a:rPr>
              <a:t>If China were to make an early entry in emerging low-carbon urban infrastructure and technologies, it could secure the country’s competitiveness in the global low-carbon economy. </a:t>
            </a:r>
            <a:endParaRPr lang="en-US" sz="1800" b="1" dirty="0">
              <a:solidFill>
                <a:schemeClr val="tx2"/>
              </a:solidFill>
              <a:latin typeface="Roboto Condensed" panose="02000000000000000000" pitchFamily="2" charset="0"/>
              <a:ea typeface="Roboto Condensed" panose="02000000000000000000" pitchFamily="2" charset="0"/>
            </a:endParaRPr>
          </a:p>
          <a:p>
            <a:r>
              <a:rPr lang="en-US" sz="1800" b="1" dirty="0">
                <a:solidFill>
                  <a:schemeClr val="tx2"/>
                </a:solidFill>
                <a:latin typeface="Roboto Condensed" panose="02000000000000000000" pitchFamily="2" charset="0"/>
                <a:ea typeface="Roboto Condensed" panose="02000000000000000000" pitchFamily="2" charset="0"/>
                <a:cs typeface="+mj-cs"/>
              </a:rPr>
              <a:t>Weaning China off fossil fuel dependence: </a:t>
            </a:r>
            <a:r>
              <a:rPr lang="en-US" sz="1800" dirty="0">
                <a:solidFill>
                  <a:schemeClr val="tx1"/>
                </a:solidFill>
                <a:latin typeface="Roboto Condensed" panose="02000000000000000000" pitchFamily="2" charset="0"/>
                <a:ea typeface="Roboto Condensed" panose="02000000000000000000" pitchFamily="2" charset="0"/>
              </a:rPr>
              <a:t>CCC cities can help the Chinese economy decouple from the volatility of the global oil market. </a:t>
            </a:r>
          </a:p>
          <a:p>
            <a:r>
              <a:rPr lang="en-US" sz="1800" b="1" dirty="0" err="1">
                <a:solidFill>
                  <a:schemeClr val="tx2"/>
                </a:solidFill>
                <a:latin typeface="Roboto Condensed" panose="02000000000000000000" pitchFamily="2" charset="0"/>
                <a:ea typeface="Roboto Condensed" panose="02000000000000000000" pitchFamily="2" charset="0"/>
                <a:cs typeface="+mj-cs"/>
              </a:rPr>
              <a:t>Urbanisation</a:t>
            </a:r>
            <a:r>
              <a:rPr lang="en-US" sz="1800" b="1" dirty="0">
                <a:solidFill>
                  <a:schemeClr val="tx2"/>
                </a:solidFill>
                <a:latin typeface="Roboto Condensed" panose="02000000000000000000" pitchFamily="2" charset="0"/>
                <a:ea typeface="Roboto Condensed" panose="02000000000000000000" pitchFamily="2" charset="0"/>
                <a:cs typeface="+mj-cs"/>
              </a:rPr>
              <a:t> and regional rebalancing: </a:t>
            </a:r>
            <a:r>
              <a:rPr lang="en-US" sz="1800" dirty="0">
                <a:solidFill>
                  <a:schemeClr val="tx1"/>
                </a:solidFill>
                <a:latin typeface="Roboto Condensed" panose="02000000000000000000" pitchFamily="2" charset="0"/>
                <a:ea typeface="Roboto Condensed" panose="02000000000000000000" pitchFamily="2" charset="0"/>
                <a:cs typeface="+mj-cs"/>
              </a:rPr>
              <a:t>…ensuring </a:t>
            </a:r>
            <a:r>
              <a:rPr lang="en-US" sz="1800" b="1" dirty="0">
                <a:solidFill>
                  <a:schemeClr val="tx2"/>
                </a:solidFill>
                <a:latin typeface="Roboto Condensed" panose="02000000000000000000" pitchFamily="2" charset="0"/>
                <a:ea typeface="Roboto Condensed" panose="02000000000000000000" pitchFamily="2" charset="0"/>
                <a:cs typeface="+mj-cs"/>
              </a:rPr>
              <a:t>smaller interior </a:t>
            </a:r>
            <a:r>
              <a:rPr lang="en-US" sz="1800" dirty="0">
                <a:solidFill>
                  <a:schemeClr val="tx1"/>
                </a:solidFill>
                <a:latin typeface="Roboto Condensed" panose="02000000000000000000" pitchFamily="2" charset="0"/>
                <a:ea typeface="Roboto Condensed" panose="02000000000000000000" pitchFamily="2" charset="0"/>
                <a:cs typeface="+mj-cs"/>
              </a:rPr>
              <a:t>cities are on a low-carbon development path will be crucial for China’s to meet its climate and environmental objectives. </a:t>
            </a:r>
          </a:p>
        </p:txBody>
      </p:sp>
      <p:sp>
        <p:nvSpPr>
          <p:cNvPr id="5" name="Rectangle 4">
            <a:extLst>
              <a:ext uri="{FF2B5EF4-FFF2-40B4-BE49-F238E27FC236}">
                <a16:creationId xmlns:a16="http://schemas.microsoft.com/office/drawing/2014/main" id="{66D54AFD-E4C0-47AE-9641-D2FCB503E9D5}"/>
              </a:ext>
            </a:extLst>
          </p:cNvPr>
          <p:cNvSpPr/>
          <p:nvPr/>
        </p:nvSpPr>
        <p:spPr>
          <a:xfrm>
            <a:off x="6436426" y="1477224"/>
            <a:ext cx="2353891" cy="320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solidFill>
                <a:latin typeface="Roboto Condensed" panose="02000000000000000000" pitchFamily="2" charset="0"/>
                <a:ea typeface="Roboto Condensed" panose="02000000000000000000" pitchFamily="2" charset="0"/>
                <a:cs typeface="+mj-cs"/>
              </a:rPr>
              <a:t>Fossil fuel subsidies: </a:t>
            </a:r>
            <a:r>
              <a:rPr lang="en-US" sz="1600" dirty="0">
                <a:solidFill>
                  <a:schemeClr val="bg1"/>
                </a:solidFill>
                <a:latin typeface="Roboto Condensed" panose="02000000000000000000" pitchFamily="2" charset="0"/>
                <a:ea typeface="Roboto Condensed" panose="02000000000000000000" pitchFamily="2" charset="0"/>
                <a:cs typeface="+mj-cs"/>
              </a:rPr>
              <a:t>If global fossil fuel prices were more in line with their true costs, this would lead to significant economic welfare gains of more than </a:t>
            </a:r>
            <a:r>
              <a:rPr lang="en-US" sz="1600" b="1" dirty="0">
                <a:solidFill>
                  <a:schemeClr val="tx2"/>
                </a:solidFill>
                <a:latin typeface="Roboto Condensed" panose="02000000000000000000" pitchFamily="2" charset="0"/>
                <a:ea typeface="Roboto Condensed" panose="02000000000000000000" pitchFamily="2" charset="0"/>
                <a:cs typeface="+mj-cs"/>
              </a:rPr>
              <a:t>CNY7.8 trillion (US$1.2 trillion) </a:t>
            </a:r>
            <a:r>
              <a:rPr lang="en-US" sz="1600" dirty="0">
                <a:solidFill>
                  <a:schemeClr val="bg1"/>
                </a:solidFill>
                <a:latin typeface="Roboto Condensed" panose="02000000000000000000" pitchFamily="2" charset="0"/>
                <a:ea typeface="Roboto Condensed" panose="02000000000000000000" pitchFamily="2" charset="0"/>
                <a:cs typeface="+mj-cs"/>
              </a:rPr>
              <a:t>per year through reduced environmental damage, increased fiscal revenues and the adoption of new sustainable technologies.</a:t>
            </a:r>
          </a:p>
        </p:txBody>
      </p:sp>
      <p:sp>
        <p:nvSpPr>
          <p:cNvPr id="9" name="Title 1">
            <a:extLst>
              <a:ext uri="{FF2B5EF4-FFF2-40B4-BE49-F238E27FC236}">
                <a16:creationId xmlns:a16="http://schemas.microsoft.com/office/drawing/2014/main" id="{EFA5A4FD-A718-476C-A4FC-426E47449AB1}"/>
              </a:ext>
            </a:extLst>
          </p:cNvPr>
          <p:cNvSpPr txBox="1">
            <a:spLocks/>
          </p:cNvSpPr>
          <p:nvPr/>
        </p:nvSpPr>
        <p:spPr>
          <a:xfrm>
            <a:off x="457199" y="274638"/>
            <a:ext cx="6847367" cy="107156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US" dirty="0"/>
              <a:t>Alignment with economic reforms and industry leadership potential</a:t>
            </a:r>
          </a:p>
        </p:txBody>
      </p:sp>
      <p:sp>
        <p:nvSpPr>
          <p:cNvPr id="11" name="Rectangle 10">
            <a:extLst>
              <a:ext uri="{FF2B5EF4-FFF2-40B4-BE49-F238E27FC236}">
                <a16:creationId xmlns:a16="http://schemas.microsoft.com/office/drawing/2014/main" id="{344DAB74-DCD6-4DD9-8896-61AF395C3368}"/>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1</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72258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CBE77F-6419-4674-89D0-12685B321492}"/>
              </a:ext>
            </a:extLst>
          </p:cNvPr>
          <p:cNvSpPr/>
          <p:nvPr/>
        </p:nvSpPr>
        <p:spPr>
          <a:xfrm>
            <a:off x="8123274" y="237506"/>
            <a:ext cx="1020725" cy="624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53F0AA-22F8-5743-94DD-4F10D354FE29}"/>
              </a:ext>
            </a:extLst>
          </p:cNvPr>
          <p:cNvSpPr txBox="1"/>
          <p:nvPr/>
        </p:nvSpPr>
        <p:spPr>
          <a:xfrm>
            <a:off x="457200" y="1320397"/>
            <a:ext cx="8367714" cy="3585597"/>
          </a:xfrm>
          <a:prstGeom prst="rect">
            <a:avLst/>
          </a:prstGeom>
          <a:noFill/>
        </p:spPr>
        <p:txBody>
          <a:bodyPr wrap="square" rtlCol="0">
            <a:spAutoFit/>
          </a:bodyPr>
          <a:lstStyle/>
          <a:p>
            <a:pPr lvl="0">
              <a:spcBef>
                <a:spcPts val="1200"/>
              </a:spcBef>
            </a:pPr>
            <a:r>
              <a:rPr lang="en-US" sz="1700" b="1" dirty="0">
                <a:solidFill>
                  <a:schemeClr val="bg2"/>
                </a:solidFill>
                <a:latin typeface="Roboto Condensed" panose="02000000000000000000" pitchFamily="2" charset="0"/>
                <a:ea typeface="Roboto Condensed" panose="02000000000000000000" pitchFamily="2" charset="0"/>
                <a:cs typeface="+mj-cs"/>
              </a:rPr>
              <a:t>Embed the 14th Five-Year Plan’s human-centric ‘new </a:t>
            </a:r>
            <a:r>
              <a:rPr lang="en-US" sz="1700" b="1" dirty="0" err="1">
                <a:solidFill>
                  <a:schemeClr val="bg2"/>
                </a:solidFill>
                <a:latin typeface="Roboto Condensed" panose="02000000000000000000" pitchFamily="2" charset="0"/>
                <a:ea typeface="Roboto Condensed" panose="02000000000000000000" pitchFamily="2" charset="0"/>
                <a:cs typeface="+mj-cs"/>
              </a:rPr>
              <a:t>urbanisation</a:t>
            </a:r>
            <a:r>
              <a:rPr lang="en-US" sz="1700" b="1" dirty="0">
                <a:solidFill>
                  <a:schemeClr val="bg2"/>
                </a:solidFill>
                <a:latin typeface="Roboto Condensed" panose="02000000000000000000" pitchFamily="2" charset="0"/>
                <a:ea typeface="Roboto Condensed" panose="02000000000000000000" pitchFamily="2" charset="0"/>
                <a:cs typeface="+mj-cs"/>
              </a:rPr>
              <a:t> strategy,’ </a:t>
            </a:r>
            <a:r>
              <a:rPr lang="en-US" sz="1700" dirty="0">
                <a:solidFill>
                  <a:srgbClr val="474747"/>
                </a:solidFill>
                <a:latin typeface="Roboto Condensed" panose="02000000000000000000" pitchFamily="2" charset="0"/>
                <a:ea typeface="Roboto Condensed" panose="02000000000000000000" pitchFamily="2" charset="0"/>
                <a:cs typeface="+mj-cs"/>
              </a:rPr>
              <a:t>which incorporates sustainable urban development, at the </a:t>
            </a:r>
            <a:r>
              <a:rPr lang="en-US" sz="1700" dirty="0" err="1">
                <a:solidFill>
                  <a:srgbClr val="474747"/>
                </a:solidFill>
                <a:latin typeface="Roboto Condensed" panose="02000000000000000000" pitchFamily="2" charset="0"/>
                <a:ea typeface="Roboto Condensed" panose="02000000000000000000" pitchFamily="2" charset="0"/>
                <a:cs typeface="+mj-cs"/>
              </a:rPr>
              <a:t>centre</a:t>
            </a:r>
            <a:r>
              <a:rPr lang="en-US" sz="1700" dirty="0">
                <a:solidFill>
                  <a:srgbClr val="474747"/>
                </a:solidFill>
                <a:latin typeface="Roboto Condensed" panose="02000000000000000000" pitchFamily="2" charset="0"/>
                <a:ea typeface="Roboto Condensed" panose="02000000000000000000" pitchFamily="2" charset="0"/>
                <a:cs typeface="+mj-cs"/>
              </a:rPr>
              <a:t> of forthcoming sectoral and municipal implementation plans.</a:t>
            </a:r>
            <a:endParaRPr lang="en-US" sz="1700" b="1" dirty="0">
              <a:solidFill>
                <a:schemeClr val="bg2"/>
              </a:solidFill>
              <a:latin typeface="Roboto Condensed" panose="02000000000000000000" pitchFamily="2" charset="0"/>
              <a:ea typeface="Roboto Condensed" panose="02000000000000000000" pitchFamily="2" charset="0"/>
              <a:cs typeface="+mj-cs"/>
            </a:endParaRPr>
          </a:p>
          <a:p>
            <a:pPr lvl="0">
              <a:spcBef>
                <a:spcPts val="1200"/>
              </a:spcBef>
            </a:pPr>
            <a:r>
              <a:rPr lang="en-US" sz="1700" b="1" dirty="0">
                <a:solidFill>
                  <a:schemeClr val="bg2"/>
                </a:solidFill>
                <a:latin typeface="Roboto Condensed" panose="02000000000000000000" pitchFamily="2" charset="0"/>
                <a:ea typeface="Roboto Condensed" panose="02000000000000000000" pitchFamily="2" charset="0"/>
                <a:cs typeface="+mj-cs"/>
              </a:rPr>
              <a:t>Include and </a:t>
            </a:r>
            <a:r>
              <a:rPr lang="en-US" sz="1700" b="1" dirty="0" err="1">
                <a:solidFill>
                  <a:schemeClr val="bg2"/>
                </a:solidFill>
                <a:latin typeface="Roboto Condensed" panose="02000000000000000000" pitchFamily="2" charset="0"/>
                <a:ea typeface="Roboto Condensed" panose="02000000000000000000" pitchFamily="2" charset="0"/>
                <a:cs typeface="+mj-cs"/>
              </a:rPr>
              <a:t>prioritise</a:t>
            </a:r>
            <a:r>
              <a:rPr lang="en-US" sz="1700" b="1" dirty="0">
                <a:solidFill>
                  <a:schemeClr val="bg2"/>
                </a:solidFill>
                <a:latin typeface="Roboto Condensed" panose="02000000000000000000" pitchFamily="2" charset="0"/>
                <a:ea typeface="Roboto Condensed" panose="02000000000000000000" pitchFamily="2" charset="0"/>
                <a:cs typeface="+mj-cs"/>
              </a:rPr>
              <a:t> robust indicators within the municipal government performance </a:t>
            </a:r>
            <a:r>
              <a:rPr lang="en-US" sz="1700" dirty="0">
                <a:solidFill>
                  <a:srgbClr val="474747"/>
                </a:solidFill>
                <a:latin typeface="Roboto Condensed" panose="02000000000000000000" pitchFamily="2" charset="0"/>
                <a:ea typeface="Roboto Condensed" panose="02000000000000000000" pitchFamily="2" charset="0"/>
                <a:cs typeface="+mj-cs"/>
              </a:rPr>
              <a:t>system that reflect and encourage the 14th Five-Year Plan’s human-centric ‘new </a:t>
            </a:r>
            <a:r>
              <a:rPr lang="en-US" sz="1700" dirty="0" err="1">
                <a:solidFill>
                  <a:srgbClr val="474747"/>
                </a:solidFill>
                <a:latin typeface="Roboto Condensed" panose="02000000000000000000" pitchFamily="2" charset="0"/>
                <a:ea typeface="Roboto Condensed" panose="02000000000000000000" pitchFamily="2" charset="0"/>
                <a:cs typeface="+mj-cs"/>
              </a:rPr>
              <a:t>urbanisation</a:t>
            </a:r>
            <a:r>
              <a:rPr lang="en-US" sz="1700" dirty="0">
                <a:solidFill>
                  <a:srgbClr val="474747"/>
                </a:solidFill>
                <a:latin typeface="Roboto Condensed" panose="02000000000000000000" pitchFamily="2" charset="0"/>
                <a:ea typeface="Roboto Condensed" panose="02000000000000000000" pitchFamily="2" charset="0"/>
                <a:cs typeface="+mj-cs"/>
              </a:rPr>
              <a:t> strategy’.</a:t>
            </a:r>
          </a:p>
          <a:p>
            <a:pPr lvl="0">
              <a:spcBef>
                <a:spcPts val="1200"/>
              </a:spcBef>
            </a:pPr>
            <a:r>
              <a:rPr lang="en-US" sz="1700" b="1" dirty="0">
                <a:solidFill>
                  <a:schemeClr val="bg2"/>
                </a:solidFill>
                <a:latin typeface="Roboto Condensed" panose="02000000000000000000" pitchFamily="2" charset="0"/>
                <a:ea typeface="Roboto Condensed" panose="02000000000000000000" pitchFamily="2" charset="0"/>
                <a:cs typeface="+mj-cs"/>
              </a:rPr>
              <a:t>Ensure a holistic cost-benefit analysis </a:t>
            </a:r>
            <a:r>
              <a:rPr lang="en-US" sz="1700" dirty="0">
                <a:solidFill>
                  <a:srgbClr val="474747"/>
                </a:solidFill>
                <a:latin typeface="Roboto Condensed" panose="02000000000000000000" pitchFamily="2" charset="0"/>
                <a:ea typeface="Roboto Condensed" panose="02000000000000000000" pitchFamily="2" charset="0"/>
                <a:cs typeface="+mj-cs"/>
              </a:rPr>
              <a:t>that is consistent with principles of the human-centric ‘new </a:t>
            </a:r>
            <a:r>
              <a:rPr lang="en-US" sz="1700" dirty="0" err="1">
                <a:solidFill>
                  <a:srgbClr val="474747"/>
                </a:solidFill>
                <a:latin typeface="Roboto Condensed" panose="02000000000000000000" pitchFamily="2" charset="0"/>
                <a:ea typeface="Roboto Condensed" panose="02000000000000000000" pitchFamily="2" charset="0"/>
                <a:cs typeface="+mj-cs"/>
              </a:rPr>
              <a:t>urbanisation</a:t>
            </a:r>
            <a:r>
              <a:rPr lang="en-US" sz="1700" dirty="0">
                <a:solidFill>
                  <a:srgbClr val="474747"/>
                </a:solidFill>
                <a:latin typeface="Roboto Condensed" panose="02000000000000000000" pitchFamily="2" charset="0"/>
                <a:ea typeface="Roboto Condensed" panose="02000000000000000000" pitchFamily="2" charset="0"/>
                <a:cs typeface="+mj-cs"/>
              </a:rPr>
              <a:t> strategy’ is carried out on urban infrastructure projects. </a:t>
            </a:r>
          </a:p>
          <a:p>
            <a:pPr lvl="0">
              <a:spcBef>
                <a:spcPts val="1200"/>
              </a:spcBef>
            </a:pPr>
            <a:r>
              <a:rPr lang="en-US" sz="1700" b="1" dirty="0">
                <a:solidFill>
                  <a:schemeClr val="bg2"/>
                </a:solidFill>
                <a:latin typeface="Roboto Condensed" panose="02000000000000000000" pitchFamily="2" charset="0"/>
                <a:ea typeface="Roboto Condensed" panose="02000000000000000000" pitchFamily="2" charset="0"/>
                <a:cs typeface="+mj-cs"/>
              </a:rPr>
              <a:t>Improve the international competitiveness of Chinese cities</a:t>
            </a:r>
            <a:r>
              <a:rPr lang="en-US" sz="1700" dirty="0">
                <a:solidFill>
                  <a:srgbClr val="474747"/>
                </a:solidFill>
                <a:latin typeface="Roboto Condensed" panose="02000000000000000000" pitchFamily="2" charset="0"/>
                <a:ea typeface="Roboto Condensed" panose="02000000000000000000" pitchFamily="2" charset="0"/>
                <a:cs typeface="+mj-cs"/>
              </a:rPr>
              <a:t> by systematically benchmarking their sustainable urban development progress against global peers. </a:t>
            </a:r>
          </a:p>
          <a:p>
            <a:pPr lvl="0">
              <a:spcBef>
                <a:spcPts val="1200"/>
              </a:spcBef>
            </a:pPr>
            <a:r>
              <a:rPr lang="en-US" sz="1700" b="1" dirty="0">
                <a:solidFill>
                  <a:schemeClr val="bg2"/>
                </a:solidFill>
                <a:latin typeface="Roboto Condensed" panose="02000000000000000000" pitchFamily="2" charset="0"/>
                <a:ea typeface="Roboto Condensed" panose="02000000000000000000" pitchFamily="2" charset="0"/>
                <a:cs typeface="+mj-cs"/>
              </a:rPr>
              <a:t>Incentivize low-carbon urban development </a:t>
            </a:r>
            <a:r>
              <a:rPr lang="en-US" sz="1700" dirty="0">
                <a:solidFill>
                  <a:srgbClr val="474747"/>
                </a:solidFill>
                <a:latin typeface="Roboto Condensed" panose="02000000000000000000" pitchFamily="2" charset="0"/>
                <a:ea typeface="Roboto Condensed" panose="02000000000000000000" pitchFamily="2" charset="0"/>
                <a:cs typeface="+mj-cs"/>
              </a:rPr>
              <a:t>by assigning specific verifiable emission reduction responsibilities and </a:t>
            </a:r>
            <a:r>
              <a:rPr lang="en-US" sz="1700" dirty="0" err="1">
                <a:solidFill>
                  <a:srgbClr val="474747"/>
                </a:solidFill>
                <a:latin typeface="Roboto Condensed" panose="02000000000000000000" pitchFamily="2" charset="0"/>
                <a:ea typeface="Roboto Condensed" panose="02000000000000000000" pitchFamily="2" charset="0"/>
                <a:cs typeface="+mj-cs"/>
              </a:rPr>
              <a:t>prioritise</a:t>
            </a:r>
            <a:r>
              <a:rPr lang="en-US" sz="1700" dirty="0">
                <a:solidFill>
                  <a:srgbClr val="474747"/>
                </a:solidFill>
                <a:latin typeface="Roboto Condensed" panose="02000000000000000000" pitchFamily="2" charset="0"/>
                <a:ea typeface="Roboto Condensed" panose="02000000000000000000" pitchFamily="2" charset="0"/>
                <a:cs typeface="+mj-cs"/>
              </a:rPr>
              <a:t> city-level carbon inventory systems. </a:t>
            </a:r>
          </a:p>
        </p:txBody>
      </p:sp>
      <p:sp>
        <p:nvSpPr>
          <p:cNvPr id="4" name="Title 3">
            <a:extLst>
              <a:ext uri="{FF2B5EF4-FFF2-40B4-BE49-F238E27FC236}">
                <a16:creationId xmlns:a16="http://schemas.microsoft.com/office/drawing/2014/main" id="{55664A0C-74CF-4645-95D8-C578D181263C}"/>
              </a:ext>
            </a:extLst>
          </p:cNvPr>
          <p:cNvSpPr txBox="1">
            <a:spLocks/>
          </p:cNvSpPr>
          <p:nvPr/>
        </p:nvSpPr>
        <p:spPr>
          <a:xfrm>
            <a:off x="457200" y="274320"/>
            <a:ext cx="6887801" cy="590756"/>
          </a:xfrm>
          <a:prstGeom prst="rect">
            <a:avLst/>
          </a:prstGeom>
        </p:spPr>
        <p:txBody>
          <a:bodyPr>
            <a:no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US" dirty="0"/>
              <a:t>Recommendations for </a:t>
            </a:r>
            <a:r>
              <a:rPr lang="en-US" i="1" dirty="0"/>
              <a:t>unlocking the economic potential of cities</a:t>
            </a:r>
          </a:p>
        </p:txBody>
      </p:sp>
      <p:sp>
        <p:nvSpPr>
          <p:cNvPr id="8" name="Rectangle 7">
            <a:extLst>
              <a:ext uri="{FF2B5EF4-FFF2-40B4-BE49-F238E27FC236}">
                <a16:creationId xmlns:a16="http://schemas.microsoft.com/office/drawing/2014/main" id="{46FA237E-E6EB-4F39-8D76-7D2AD8DDA671}"/>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1</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15045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CDC5-9D4C-47B6-96F3-F96C64FC6568}"/>
              </a:ext>
            </a:extLst>
          </p:cNvPr>
          <p:cNvSpPr>
            <a:spLocks noGrp="1"/>
          </p:cNvSpPr>
          <p:nvPr>
            <p:ph type="title"/>
          </p:nvPr>
        </p:nvSpPr>
        <p:spPr>
          <a:xfrm>
            <a:off x="503706" y="1529675"/>
            <a:ext cx="3344238" cy="1071562"/>
          </a:xfrm>
        </p:spPr>
        <p:txBody>
          <a:bodyPr>
            <a:normAutofit fontScale="90000"/>
          </a:bodyPr>
          <a:lstStyle/>
          <a:p>
            <a:r>
              <a:rPr lang="en-US" dirty="0"/>
              <a:t>Priority national policy actions to </a:t>
            </a:r>
            <a:r>
              <a:rPr lang="en-US" dirty="0" err="1"/>
              <a:t>realise</a:t>
            </a:r>
            <a:r>
              <a:rPr lang="en-US" dirty="0"/>
              <a:t> China’s sustainable urban transformation</a:t>
            </a:r>
            <a:br>
              <a:rPr lang="en-US" dirty="0"/>
            </a:br>
            <a:endParaRPr lang="en-US" dirty="0"/>
          </a:p>
        </p:txBody>
      </p:sp>
      <p:grpSp>
        <p:nvGrpSpPr>
          <p:cNvPr id="27" name="Group 26">
            <a:extLst>
              <a:ext uri="{FF2B5EF4-FFF2-40B4-BE49-F238E27FC236}">
                <a16:creationId xmlns:a16="http://schemas.microsoft.com/office/drawing/2014/main" id="{13816D9F-22F1-44EB-BB93-4141A0A8A07B}"/>
              </a:ext>
            </a:extLst>
          </p:cNvPr>
          <p:cNvGrpSpPr/>
          <p:nvPr/>
        </p:nvGrpSpPr>
        <p:grpSpPr>
          <a:xfrm>
            <a:off x="4648823" y="855960"/>
            <a:ext cx="3612722" cy="3431579"/>
            <a:chOff x="4672296" y="878025"/>
            <a:chExt cx="3371171" cy="3202139"/>
          </a:xfrm>
        </p:grpSpPr>
        <p:sp>
          <p:nvSpPr>
            <p:cNvPr id="10" name="Hexagon 9">
              <a:extLst>
                <a:ext uri="{FF2B5EF4-FFF2-40B4-BE49-F238E27FC236}">
                  <a16:creationId xmlns:a16="http://schemas.microsoft.com/office/drawing/2014/main" id="{CC23C4C5-426F-4679-92BC-446762B51B10}"/>
                </a:ext>
              </a:extLst>
            </p:cNvPr>
            <p:cNvSpPr/>
            <p:nvPr/>
          </p:nvSpPr>
          <p:spPr>
            <a:xfrm rot="16200000">
              <a:off x="4491890" y="2208047"/>
              <a:ext cx="2046397" cy="1685586"/>
            </a:xfrm>
            <a:prstGeom prst="hexagon">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30AB3E27-B280-4FC4-83A6-D07DA6225C20}"/>
                </a:ext>
              </a:extLst>
            </p:cNvPr>
            <p:cNvSpPr/>
            <p:nvPr/>
          </p:nvSpPr>
          <p:spPr>
            <a:xfrm rot="16200000">
              <a:off x="6177475" y="1064557"/>
              <a:ext cx="2046397" cy="1685586"/>
            </a:xfrm>
            <a:prstGeom prst="hexagon">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977CC88E-E270-4DA6-94CA-69CC3E4E2EDD}"/>
                </a:ext>
              </a:extLst>
            </p:cNvPr>
            <p:cNvSpPr/>
            <p:nvPr/>
          </p:nvSpPr>
          <p:spPr>
            <a:xfrm rot="16200000">
              <a:off x="4491891" y="1058431"/>
              <a:ext cx="2046397" cy="1685586"/>
            </a:xfrm>
            <a:prstGeom prst="hexagon">
              <a:avLst/>
            </a:prstGeom>
            <a:solidFill>
              <a:schemeClr val="tx2">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0B803379-8DBC-486E-9915-BAB6FCC269EE}"/>
                </a:ext>
              </a:extLst>
            </p:cNvPr>
            <p:cNvSpPr/>
            <p:nvPr/>
          </p:nvSpPr>
          <p:spPr>
            <a:xfrm rot="16200000">
              <a:off x="6177475" y="2214173"/>
              <a:ext cx="2046397" cy="1685586"/>
            </a:xfrm>
            <a:prstGeom prst="hexagon">
              <a:avLst/>
            </a:prstGeom>
            <a:solidFill>
              <a:schemeClr val="tx2">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EC58D426-AEE0-47D6-8621-EC14FD992CFF}"/>
                </a:ext>
              </a:extLst>
            </p:cNvPr>
            <p:cNvSpPr/>
            <p:nvPr/>
          </p:nvSpPr>
          <p:spPr>
            <a:xfrm rot="16200000">
              <a:off x="5091372" y="1552214"/>
              <a:ext cx="847432" cy="69801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AFD3090C-9407-4957-90E5-128B6593368B}"/>
                </a:ext>
              </a:extLst>
            </p:cNvPr>
            <p:cNvSpPr/>
            <p:nvPr/>
          </p:nvSpPr>
          <p:spPr>
            <a:xfrm rot="16200000">
              <a:off x="5091373" y="2754123"/>
              <a:ext cx="847432" cy="69801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B20D9D37-08BA-4245-B6BB-433163892C6C}"/>
                </a:ext>
              </a:extLst>
            </p:cNvPr>
            <p:cNvSpPr/>
            <p:nvPr/>
          </p:nvSpPr>
          <p:spPr>
            <a:xfrm rot="16200000">
              <a:off x="6776957" y="1552215"/>
              <a:ext cx="847432" cy="69801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2E03EAF8-FA16-4683-A12F-C1B57E4BC04D}"/>
                </a:ext>
              </a:extLst>
            </p:cNvPr>
            <p:cNvSpPr/>
            <p:nvPr/>
          </p:nvSpPr>
          <p:spPr>
            <a:xfrm rot="16200000">
              <a:off x="6776958" y="2754123"/>
              <a:ext cx="847432" cy="69801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323F833-A673-4BF9-95AE-A66A1CF132AF}"/>
                </a:ext>
              </a:extLst>
            </p:cNvPr>
            <p:cNvSpPr/>
            <p:nvPr/>
          </p:nvSpPr>
          <p:spPr>
            <a:xfrm>
              <a:off x="5129245" y="1781420"/>
              <a:ext cx="771684" cy="246221"/>
            </a:xfrm>
            <a:prstGeom prst="rect">
              <a:avLst/>
            </a:prstGeom>
          </p:spPr>
          <p:txBody>
            <a:bodyPr wrap="square">
              <a:spAutoFit/>
            </a:bodyPr>
            <a:lstStyle/>
            <a:p>
              <a:pPr algn="ctr"/>
              <a:r>
                <a:rPr lang="en-US" sz="1000" b="1" dirty="0">
                  <a:latin typeface="Roboto Condensed" panose="02000000000000000000" pitchFamily="2" charset="0"/>
                  <a:ea typeface="Roboto Condensed" panose="02000000000000000000" pitchFamily="2" charset="0"/>
                </a:rPr>
                <a:t>ENERGY</a:t>
              </a:r>
              <a:endParaRPr lang="en-US" sz="1000" dirty="0"/>
            </a:p>
          </p:txBody>
        </p:sp>
        <p:sp>
          <p:nvSpPr>
            <p:cNvPr id="21" name="Rectangle 20">
              <a:extLst>
                <a:ext uri="{FF2B5EF4-FFF2-40B4-BE49-F238E27FC236}">
                  <a16:creationId xmlns:a16="http://schemas.microsoft.com/office/drawing/2014/main" id="{57E84CD7-F803-4A0C-8344-CA07F6BF8F99}"/>
                </a:ext>
              </a:extLst>
            </p:cNvPr>
            <p:cNvSpPr/>
            <p:nvPr/>
          </p:nvSpPr>
          <p:spPr>
            <a:xfrm>
              <a:off x="6716370" y="1781420"/>
              <a:ext cx="968605" cy="246221"/>
            </a:xfrm>
            <a:prstGeom prst="rect">
              <a:avLst/>
            </a:prstGeom>
          </p:spPr>
          <p:txBody>
            <a:bodyPr wrap="square">
              <a:spAutoFit/>
            </a:bodyPr>
            <a:lstStyle/>
            <a:p>
              <a:pPr algn="ctr"/>
              <a:r>
                <a:rPr lang="en-US" sz="1000" b="1" dirty="0">
                  <a:latin typeface="Roboto Condensed" panose="02000000000000000000" pitchFamily="2" charset="0"/>
                  <a:ea typeface="Roboto Condensed" panose="02000000000000000000" pitchFamily="2" charset="0"/>
                </a:rPr>
                <a:t>BUILDINGS</a:t>
              </a:r>
              <a:endParaRPr lang="en-US" sz="1000" dirty="0"/>
            </a:p>
          </p:txBody>
        </p:sp>
        <p:sp>
          <p:nvSpPr>
            <p:cNvPr id="22" name="Rectangle 21">
              <a:extLst>
                <a:ext uri="{FF2B5EF4-FFF2-40B4-BE49-F238E27FC236}">
                  <a16:creationId xmlns:a16="http://schemas.microsoft.com/office/drawing/2014/main" id="{E9164A1C-9986-4A5D-97BD-9EA26B797E5A}"/>
                </a:ext>
              </a:extLst>
            </p:cNvPr>
            <p:cNvSpPr/>
            <p:nvPr/>
          </p:nvSpPr>
          <p:spPr>
            <a:xfrm>
              <a:off x="4900048" y="2878789"/>
              <a:ext cx="1230078" cy="400110"/>
            </a:xfrm>
            <a:prstGeom prst="rect">
              <a:avLst/>
            </a:prstGeom>
          </p:spPr>
          <p:txBody>
            <a:bodyPr wrap="square">
              <a:spAutoFit/>
            </a:bodyPr>
            <a:lstStyle/>
            <a:p>
              <a:pPr algn="ctr"/>
              <a:r>
                <a:rPr lang="en-US" sz="1000" b="1" dirty="0">
                  <a:latin typeface="Roboto Condensed" panose="02000000000000000000" pitchFamily="2" charset="0"/>
                  <a:ea typeface="Roboto Condensed" panose="02000000000000000000" pitchFamily="2" charset="0"/>
                </a:rPr>
                <a:t>‘NEW INFRASTRUCTURE’</a:t>
              </a:r>
              <a:endParaRPr lang="en-US" sz="1000" dirty="0"/>
            </a:p>
          </p:txBody>
        </p:sp>
        <p:sp>
          <p:nvSpPr>
            <p:cNvPr id="23" name="Rectangle 22">
              <a:extLst>
                <a:ext uri="{FF2B5EF4-FFF2-40B4-BE49-F238E27FC236}">
                  <a16:creationId xmlns:a16="http://schemas.microsoft.com/office/drawing/2014/main" id="{03D379F8-230F-44D4-B89A-8476E5ADDCFB}"/>
                </a:ext>
              </a:extLst>
            </p:cNvPr>
            <p:cNvSpPr/>
            <p:nvPr/>
          </p:nvSpPr>
          <p:spPr>
            <a:xfrm>
              <a:off x="6664062" y="2980020"/>
              <a:ext cx="1073219" cy="246221"/>
            </a:xfrm>
            <a:prstGeom prst="rect">
              <a:avLst/>
            </a:prstGeom>
          </p:spPr>
          <p:txBody>
            <a:bodyPr wrap="square">
              <a:spAutoFit/>
            </a:bodyPr>
            <a:lstStyle/>
            <a:p>
              <a:pPr algn="ctr"/>
              <a:r>
                <a:rPr lang="en-US" sz="1000" b="1" dirty="0">
                  <a:latin typeface="Roboto Condensed" panose="02000000000000000000" pitchFamily="2" charset="0"/>
                  <a:ea typeface="Roboto Condensed" panose="02000000000000000000" pitchFamily="2" charset="0"/>
                </a:rPr>
                <a:t>TRANSPORT</a:t>
              </a:r>
              <a:endParaRPr lang="en-US" sz="1000" dirty="0"/>
            </a:p>
          </p:txBody>
        </p:sp>
        <p:sp>
          <p:nvSpPr>
            <p:cNvPr id="24" name="Hexagon 23">
              <a:extLst>
                <a:ext uri="{FF2B5EF4-FFF2-40B4-BE49-F238E27FC236}">
                  <a16:creationId xmlns:a16="http://schemas.microsoft.com/office/drawing/2014/main" id="{01553549-AAC1-4CB4-97DC-5A4024FC80CD}"/>
                </a:ext>
              </a:extLst>
            </p:cNvPr>
            <p:cNvSpPr/>
            <p:nvPr/>
          </p:nvSpPr>
          <p:spPr>
            <a:xfrm rot="16200000">
              <a:off x="5868642" y="2103107"/>
              <a:ext cx="978477" cy="80595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EF0156-556F-47F4-A16D-B2510C611714}"/>
                </a:ext>
              </a:extLst>
            </p:cNvPr>
            <p:cNvSpPr/>
            <p:nvPr/>
          </p:nvSpPr>
          <p:spPr>
            <a:xfrm>
              <a:off x="5827154" y="2315472"/>
              <a:ext cx="1073219" cy="400110"/>
            </a:xfrm>
            <a:prstGeom prst="rect">
              <a:avLst/>
            </a:prstGeom>
          </p:spPr>
          <p:txBody>
            <a:bodyPr wrap="square">
              <a:spAutoFit/>
            </a:bodyPr>
            <a:lstStyle/>
            <a:p>
              <a:pPr algn="ctr"/>
              <a:r>
                <a:rPr lang="en-US" sz="1000" b="1" dirty="0">
                  <a:latin typeface="Roboto Condensed" panose="02000000000000000000" pitchFamily="2" charset="0"/>
                  <a:ea typeface="Roboto Condensed" panose="02000000000000000000" pitchFamily="2" charset="0"/>
                </a:rPr>
                <a:t>COORDINATED</a:t>
              </a:r>
            </a:p>
            <a:p>
              <a:pPr algn="ctr"/>
              <a:r>
                <a:rPr lang="en-US" sz="1000" b="1" dirty="0">
                  <a:latin typeface="Roboto Condensed" panose="02000000000000000000" pitchFamily="2" charset="0"/>
                  <a:ea typeface="Roboto Condensed" panose="02000000000000000000" pitchFamily="2" charset="0"/>
                </a:rPr>
                <a:t>GOVERNANCE</a:t>
              </a:r>
              <a:endParaRPr lang="en-US" sz="1000" dirty="0"/>
            </a:p>
          </p:txBody>
        </p:sp>
      </p:grpSp>
      <p:sp>
        <p:nvSpPr>
          <p:cNvPr id="26" name="Rectangle 25">
            <a:extLst>
              <a:ext uri="{FF2B5EF4-FFF2-40B4-BE49-F238E27FC236}">
                <a16:creationId xmlns:a16="http://schemas.microsoft.com/office/drawing/2014/main" id="{244AEF0B-D943-4288-AB7D-F8BB7AAB0CCF}"/>
              </a:ext>
            </a:extLst>
          </p:cNvPr>
          <p:cNvSpPr/>
          <p:nvPr/>
        </p:nvSpPr>
        <p:spPr>
          <a:xfrm>
            <a:off x="5043170" y="1072392"/>
            <a:ext cx="1027839" cy="33855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COAL-FIRED</a:t>
            </a:r>
          </a:p>
          <a:p>
            <a:pPr algn="ctr"/>
            <a:r>
              <a:rPr lang="en-US" sz="800" dirty="0">
                <a:solidFill>
                  <a:schemeClr val="bg1"/>
                </a:solidFill>
                <a:latin typeface="Roboto Condensed" panose="02000000000000000000" pitchFamily="2" charset="0"/>
                <a:ea typeface="Roboto Condensed" panose="02000000000000000000" pitchFamily="2" charset="0"/>
              </a:rPr>
              <a:t>POWER PLANTS</a:t>
            </a:r>
            <a:endParaRPr lang="en-US" sz="800" dirty="0">
              <a:solidFill>
                <a:schemeClr val="bg1"/>
              </a:solidFill>
            </a:endParaRPr>
          </a:p>
        </p:txBody>
      </p:sp>
      <p:sp>
        <p:nvSpPr>
          <p:cNvPr id="28" name="Rectangle 27">
            <a:extLst>
              <a:ext uri="{FF2B5EF4-FFF2-40B4-BE49-F238E27FC236}">
                <a16:creationId xmlns:a16="http://schemas.microsoft.com/office/drawing/2014/main" id="{2A5DBEBB-5ABF-4AD2-B6E5-587B541AE91C}"/>
              </a:ext>
            </a:extLst>
          </p:cNvPr>
          <p:cNvSpPr/>
          <p:nvPr/>
        </p:nvSpPr>
        <p:spPr>
          <a:xfrm>
            <a:off x="4384261" y="1422414"/>
            <a:ext cx="1027839" cy="33855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ELECTRIC</a:t>
            </a:r>
          </a:p>
          <a:p>
            <a:pPr algn="ctr"/>
            <a:r>
              <a:rPr lang="en-US" sz="800" dirty="0">
                <a:solidFill>
                  <a:schemeClr val="bg1"/>
                </a:solidFill>
                <a:latin typeface="Roboto Condensed" panose="02000000000000000000" pitchFamily="2" charset="0"/>
                <a:ea typeface="Roboto Condensed" panose="02000000000000000000" pitchFamily="2" charset="0"/>
              </a:rPr>
              <a:t>POWER</a:t>
            </a:r>
            <a:endParaRPr lang="en-US" sz="800" dirty="0">
              <a:solidFill>
                <a:schemeClr val="bg1"/>
              </a:solidFill>
            </a:endParaRPr>
          </a:p>
        </p:txBody>
      </p:sp>
      <p:sp>
        <p:nvSpPr>
          <p:cNvPr id="29" name="Rectangle 28">
            <a:extLst>
              <a:ext uri="{FF2B5EF4-FFF2-40B4-BE49-F238E27FC236}">
                <a16:creationId xmlns:a16="http://schemas.microsoft.com/office/drawing/2014/main" id="{278FE1EF-CFE0-4EBC-9D23-5A8E358CB62C}"/>
              </a:ext>
            </a:extLst>
          </p:cNvPr>
          <p:cNvSpPr/>
          <p:nvPr/>
        </p:nvSpPr>
        <p:spPr>
          <a:xfrm>
            <a:off x="6839359" y="1072392"/>
            <a:ext cx="1027839" cy="33855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ENERGY</a:t>
            </a:r>
          </a:p>
          <a:p>
            <a:pPr algn="ctr"/>
            <a:r>
              <a:rPr lang="en-US" sz="800" dirty="0">
                <a:solidFill>
                  <a:schemeClr val="bg1"/>
                </a:solidFill>
                <a:latin typeface="Roboto Condensed" panose="02000000000000000000" pitchFamily="2" charset="0"/>
                <a:ea typeface="Roboto Condensed" panose="02000000000000000000" pitchFamily="2" charset="0"/>
              </a:rPr>
              <a:t>EFFICIENCY</a:t>
            </a:r>
            <a:endParaRPr lang="en-US" sz="800" dirty="0">
              <a:solidFill>
                <a:schemeClr val="bg1"/>
              </a:solidFill>
            </a:endParaRPr>
          </a:p>
        </p:txBody>
      </p:sp>
      <p:sp>
        <p:nvSpPr>
          <p:cNvPr id="30" name="Rectangle 29">
            <a:extLst>
              <a:ext uri="{FF2B5EF4-FFF2-40B4-BE49-F238E27FC236}">
                <a16:creationId xmlns:a16="http://schemas.microsoft.com/office/drawing/2014/main" id="{9D9E0779-3DA2-4C97-BBDF-91EFB90D827F}"/>
              </a:ext>
            </a:extLst>
          </p:cNvPr>
          <p:cNvSpPr/>
          <p:nvPr/>
        </p:nvSpPr>
        <p:spPr>
          <a:xfrm>
            <a:off x="4447782" y="3598421"/>
            <a:ext cx="1027839" cy="21544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DIGITAL</a:t>
            </a:r>
            <a:endParaRPr lang="en-US" sz="800" dirty="0">
              <a:solidFill>
                <a:schemeClr val="bg1"/>
              </a:solidFill>
            </a:endParaRPr>
          </a:p>
        </p:txBody>
      </p:sp>
      <p:sp>
        <p:nvSpPr>
          <p:cNvPr id="32" name="Rectangle 31">
            <a:extLst>
              <a:ext uri="{FF2B5EF4-FFF2-40B4-BE49-F238E27FC236}">
                <a16:creationId xmlns:a16="http://schemas.microsoft.com/office/drawing/2014/main" id="{87025253-62AB-48C8-9E49-6328EED91695}"/>
              </a:ext>
            </a:extLst>
          </p:cNvPr>
          <p:cNvSpPr/>
          <p:nvPr/>
        </p:nvSpPr>
        <p:spPr>
          <a:xfrm>
            <a:off x="5643271" y="3632645"/>
            <a:ext cx="1027839" cy="21544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INNOVATION</a:t>
            </a:r>
            <a:endParaRPr lang="en-US" sz="800" dirty="0">
              <a:solidFill>
                <a:schemeClr val="bg1"/>
              </a:solidFill>
            </a:endParaRPr>
          </a:p>
        </p:txBody>
      </p:sp>
      <p:sp>
        <p:nvSpPr>
          <p:cNvPr id="33" name="Rectangle 32">
            <a:extLst>
              <a:ext uri="{FF2B5EF4-FFF2-40B4-BE49-F238E27FC236}">
                <a16:creationId xmlns:a16="http://schemas.microsoft.com/office/drawing/2014/main" id="{8DF3307F-0837-42A0-BEB6-53DC3A359E90}"/>
              </a:ext>
            </a:extLst>
          </p:cNvPr>
          <p:cNvSpPr/>
          <p:nvPr/>
        </p:nvSpPr>
        <p:spPr>
          <a:xfrm>
            <a:off x="5043170" y="3835788"/>
            <a:ext cx="1027839" cy="21544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INFORMATION</a:t>
            </a:r>
            <a:endParaRPr lang="en-US" sz="800" dirty="0">
              <a:solidFill>
                <a:schemeClr val="bg1"/>
              </a:solidFill>
            </a:endParaRPr>
          </a:p>
        </p:txBody>
      </p:sp>
      <p:sp>
        <p:nvSpPr>
          <p:cNvPr id="34" name="Rectangle 33">
            <a:extLst>
              <a:ext uri="{FF2B5EF4-FFF2-40B4-BE49-F238E27FC236}">
                <a16:creationId xmlns:a16="http://schemas.microsoft.com/office/drawing/2014/main" id="{C262348A-F1D8-4751-B3D8-39653C434C5E}"/>
              </a:ext>
            </a:extLst>
          </p:cNvPr>
          <p:cNvSpPr/>
          <p:nvPr/>
        </p:nvSpPr>
        <p:spPr>
          <a:xfrm>
            <a:off x="6224011" y="3598421"/>
            <a:ext cx="1027839" cy="21544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AVOID</a:t>
            </a:r>
            <a:endParaRPr lang="en-US" sz="800" dirty="0">
              <a:solidFill>
                <a:schemeClr val="bg1"/>
              </a:solidFill>
            </a:endParaRPr>
          </a:p>
        </p:txBody>
      </p:sp>
      <p:sp>
        <p:nvSpPr>
          <p:cNvPr id="35" name="Rectangle 34">
            <a:extLst>
              <a:ext uri="{FF2B5EF4-FFF2-40B4-BE49-F238E27FC236}">
                <a16:creationId xmlns:a16="http://schemas.microsoft.com/office/drawing/2014/main" id="{AB24629A-8B90-41B4-BAE7-9C5BCE674FDA}"/>
              </a:ext>
            </a:extLst>
          </p:cNvPr>
          <p:cNvSpPr/>
          <p:nvPr/>
        </p:nvSpPr>
        <p:spPr>
          <a:xfrm>
            <a:off x="7419500" y="3632645"/>
            <a:ext cx="1027839" cy="21544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IMPROVE</a:t>
            </a:r>
            <a:endParaRPr lang="en-US" sz="800" dirty="0">
              <a:solidFill>
                <a:schemeClr val="bg1"/>
              </a:solidFill>
            </a:endParaRPr>
          </a:p>
        </p:txBody>
      </p:sp>
      <p:sp>
        <p:nvSpPr>
          <p:cNvPr id="36" name="Rectangle 35">
            <a:extLst>
              <a:ext uri="{FF2B5EF4-FFF2-40B4-BE49-F238E27FC236}">
                <a16:creationId xmlns:a16="http://schemas.microsoft.com/office/drawing/2014/main" id="{397A5ED5-1137-4152-942A-E60557EB3050}"/>
              </a:ext>
            </a:extLst>
          </p:cNvPr>
          <p:cNvSpPr/>
          <p:nvPr/>
        </p:nvSpPr>
        <p:spPr>
          <a:xfrm>
            <a:off x="6819399" y="3835788"/>
            <a:ext cx="1027839" cy="21544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SHIFT</a:t>
            </a:r>
            <a:endParaRPr lang="en-US" sz="800" dirty="0">
              <a:solidFill>
                <a:schemeClr val="bg1"/>
              </a:solidFill>
            </a:endParaRPr>
          </a:p>
        </p:txBody>
      </p:sp>
      <p:sp>
        <p:nvSpPr>
          <p:cNvPr id="37" name="Rectangle 36">
            <a:extLst>
              <a:ext uri="{FF2B5EF4-FFF2-40B4-BE49-F238E27FC236}">
                <a16:creationId xmlns:a16="http://schemas.microsoft.com/office/drawing/2014/main" id="{27EF9805-EE16-419C-803E-D4D919DA4CB4}"/>
              </a:ext>
            </a:extLst>
          </p:cNvPr>
          <p:cNvSpPr/>
          <p:nvPr/>
        </p:nvSpPr>
        <p:spPr>
          <a:xfrm>
            <a:off x="7358679" y="2642934"/>
            <a:ext cx="1027839" cy="215444"/>
          </a:xfrm>
          <a:prstGeom prst="rect">
            <a:avLst/>
          </a:prstGeom>
        </p:spPr>
        <p:txBody>
          <a:bodyPr wrap="square">
            <a:spAutoFit/>
          </a:bodyPr>
          <a:lstStyle/>
          <a:p>
            <a:pPr algn="ctr"/>
            <a:r>
              <a:rPr lang="en-US" sz="800" dirty="0">
                <a:solidFill>
                  <a:schemeClr val="bg1"/>
                </a:solidFill>
                <a:latin typeface="Roboto Condensed" panose="02000000000000000000" pitchFamily="2" charset="0"/>
                <a:ea typeface="Roboto Condensed" panose="02000000000000000000" pitchFamily="2" charset="0"/>
              </a:rPr>
              <a:t>RAIL NETWORK</a:t>
            </a:r>
            <a:endParaRPr lang="en-US" sz="800" dirty="0">
              <a:solidFill>
                <a:schemeClr val="bg1"/>
              </a:solidFill>
            </a:endParaRPr>
          </a:p>
        </p:txBody>
      </p:sp>
    </p:spTree>
    <p:extLst>
      <p:ext uri="{BB962C8B-B14F-4D97-AF65-F5344CB8AC3E}">
        <p14:creationId xmlns:p14="http://schemas.microsoft.com/office/powerpoint/2010/main" val="14605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26A02-3AEC-40DA-BB2C-C94FBDDC8186}"/>
              </a:ext>
            </a:extLst>
          </p:cNvPr>
          <p:cNvSpPr>
            <a:spLocks noGrp="1"/>
          </p:cNvSpPr>
          <p:nvPr>
            <p:ph idx="4294967295"/>
          </p:nvPr>
        </p:nvSpPr>
        <p:spPr>
          <a:xfrm>
            <a:off x="457200" y="1786621"/>
            <a:ext cx="5673634" cy="3356879"/>
          </a:xfrm>
        </p:spPr>
        <p:txBody>
          <a:bodyPr>
            <a:normAutofit/>
          </a:bodyPr>
          <a:lstStyle/>
          <a:p>
            <a:r>
              <a:rPr lang="en-US" sz="1700" b="1" dirty="0">
                <a:solidFill>
                  <a:schemeClr val="tx2"/>
                </a:solidFill>
                <a:latin typeface="Roboto Condensed" panose="02000000000000000000" pitchFamily="2" charset="0"/>
                <a:ea typeface="Roboto Condensed" panose="02000000000000000000" pitchFamily="2" charset="0"/>
                <a:cs typeface="+mj-cs"/>
              </a:rPr>
              <a:t>Implementing interregional coordinated governance: </a:t>
            </a:r>
            <a:r>
              <a:rPr lang="en-US" sz="1700" dirty="0">
                <a:solidFill>
                  <a:srgbClr val="474747"/>
                </a:solidFill>
                <a:latin typeface="Roboto Condensed" panose="02000000000000000000" pitchFamily="2" charset="0"/>
                <a:ea typeface="Roboto Condensed" panose="02000000000000000000" pitchFamily="2" charset="0"/>
                <a:cs typeface="+mj-cs"/>
              </a:rPr>
              <a:t>Urban agglomerations should be the focus of the next stage of high-quality, balanced and socially inclusive economic growth.</a:t>
            </a:r>
          </a:p>
          <a:p>
            <a:r>
              <a:rPr lang="en-US" sz="1700" dirty="0">
                <a:solidFill>
                  <a:srgbClr val="474747"/>
                </a:solidFill>
                <a:latin typeface="Roboto Condensed" panose="02000000000000000000" pitchFamily="2" charset="0"/>
                <a:ea typeface="Roboto Condensed" panose="02000000000000000000" pitchFamily="2" charset="0"/>
                <a:cs typeface="+mj-cs"/>
              </a:rPr>
              <a:t>Practical </a:t>
            </a:r>
            <a:r>
              <a:rPr lang="en-US" sz="1700" dirty="0" err="1">
                <a:solidFill>
                  <a:srgbClr val="474747"/>
                </a:solidFill>
                <a:latin typeface="Roboto Condensed" panose="02000000000000000000" pitchFamily="2" charset="0"/>
                <a:ea typeface="Roboto Condensed" panose="02000000000000000000" pitchFamily="2" charset="0"/>
                <a:cs typeface="+mj-cs"/>
              </a:rPr>
              <a:t>decarbonisation</a:t>
            </a:r>
            <a:r>
              <a:rPr lang="en-US" sz="1700" dirty="0">
                <a:solidFill>
                  <a:srgbClr val="474747"/>
                </a:solidFill>
                <a:latin typeface="Roboto Condensed" panose="02000000000000000000" pitchFamily="2" charset="0"/>
                <a:ea typeface="Roboto Condensed" panose="02000000000000000000" pitchFamily="2" charset="0"/>
                <a:cs typeface="+mj-cs"/>
              </a:rPr>
              <a:t> pathways require coordinated </a:t>
            </a:r>
            <a:r>
              <a:rPr lang="en-US" sz="1700" b="1" dirty="0">
                <a:solidFill>
                  <a:schemeClr val="tx2"/>
                </a:solidFill>
                <a:latin typeface="Roboto Condensed" panose="02000000000000000000" pitchFamily="2" charset="0"/>
                <a:ea typeface="Roboto Condensed" panose="02000000000000000000" pitchFamily="2" charset="0"/>
                <a:cs typeface="+mj-cs"/>
              </a:rPr>
              <a:t>governance in urban areas</a:t>
            </a:r>
            <a:r>
              <a:rPr lang="en-US" sz="1700" dirty="0">
                <a:solidFill>
                  <a:srgbClr val="474747"/>
                </a:solidFill>
                <a:latin typeface="Roboto Condensed" panose="02000000000000000000" pitchFamily="2" charset="0"/>
                <a:ea typeface="Roboto Condensed" panose="02000000000000000000" pitchFamily="2" charset="0"/>
                <a:cs typeface="+mj-cs"/>
              </a:rPr>
              <a:t>, tailored to and aligned with local economic development goals. </a:t>
            </a:r>
          </a:p>
          <a:p>
            <a:r>
              <a:rPr lang="en-US" sz="1700" b="1" dirty="0">
                <a:solidFill>
                  <a:schemeClr val="tx2"/>
                </a:solidFill>
                <a:latin typeface="Roboto Condensed" panose="02000000000000000000" pitchFamily="2" charset="0"/>
                <a:ea typeface="Roboto Condensed" panose="02000000000000000000" pitchFamily="2" charset="0"/>
              </a:rPr>
              <a:t>Equity and inclusion </a:t>
            </a:r>
            <a:r>
              <a:rPr lang="en-US" sz="1700" dirty="0">
                <a:latin typeface="Roboto Condensed" panose="02000000000000000000" pitchFamily="2" charset="0"/>
                <a:ea typeface="Roboto Condensed" panose="02000000000000000000" pitchFamily="2" charset="0"/>
              </a:rPr>
              <a:t>should be consciously incorporated into low-carbon and resilient urban transition pathways. </a:t>
            </a:r>
            <a:endParaRPr lang="en-US" sz="1700" dirty="0">
              <a:solidFill>
                <a:srgbClr val="474747"/>
              </a:solidFill>
              <a:latin typeface="Roboto Condensed" panose="02000000000000000000" pitchFamily="2" charset="0"/>
              <a:ea typeface="Roboto Condensed" panose="02000000000000000000" pitchFamily="2" charset="0"/>
              <a:cs typeface="+mj-cs"/>
            </a:endParaRPr>
          </a:p>
        </p:txBody>
      </p:sp>
      <p:sp>
        <p:nvSpPr>
          <p:cNvPr id="5" name="Rectangle 4">
            <a:extLst>
              <a:ext uri="{FF2B5EF4-FFF2-40B4-BE49-F238E27FC236}">
                <a16:creationId xmlns:a16="http://schemas.microsoft.com/office/drawing/2014/main" id="{66D54AFD-E4C0-47AE-9641-D2FCB503E9D5}"/>
              </a:ext>
            </a:extLst>
          </p:cNvPr>
          <p:cNvSpPr/>
          <p:nvPr/>
        </p:nvSpPr>
        <p:spPr>
          <a:xfrm>
            <a:off x="6436426" y="1527858"/>
            <a:ext cx="2447882" cy="30663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Roboto Condensed" panose="02000000000000000000" pitchFamily="2" charset="0"/>
                <a:ea typeface="Roboto Condensed" panose="02000000000000000000" pitchFamily="2" charset="0"/>
                <a:cs typeface="+mj-cs"/>
              </a:rPr>
              <a:t>From 2010 to 2017, Shenzhen’s carbon emissions per CNY10,000 (US$1,538) of GDP decreased by </a:t>
            </a:r>
            <a:r>
              <a:rPr lang="en-US" sz="1600" b="1" dirty="0">
                <a:solidFill>
                  <a:schemeClr val="bg2"/>
                </a:solidFill>
                <a:latin typeface="Roboto Condensed" panose="02000000000000000000" pitchFamily="2" charset="0"/>
                <a:ea typeface="Roboto Condensed" panose="02000000000000000000" pitchFamily="2" charset="0"/>
                <a:cs typeface="+mj-cs"/>
              </a:rPr>
              <a:t>26.3</a:t>
            </a:r>
            <a:r>
              <a:rPr lang="en-US" sz="1600" b="1" dirty="0">
                <a:solidFill>
                  <a:schemeClr val="bg1"/>
                </a:solidFill>
                <a:latin typeface="Roboto Condensed" panose="02000000000000000000" pitchFamily="2" charset="0"/>
                <a:ea typeface="Roboto Condensed" panose="02000000000000000000" pitchFamily="2" charset="0"/>
                <a:cs typeface="+mj-cs"/>
              </a:rPr>
              <a:t> </a:t>
            </a:r>
            <a:r>
              <a:rPr lang="en-US" sz="1600" dirty="0">
                <a:solidFill>
                  <a:schemeClr val="bg1"/>
                </a:solidFill>
                <a:latin typeface="Roboto Condensed" panose="02000000000000000000" pitchFamily="2" charset="0"/>
                <a:ea typeface="Roboto Condensed" panose="02000000000000000000" pitchFamily="2" charset="0"/>
                <a:cs typeface="+mj-cs"/>
              </a:rPr>
              <a:t>per cent. Meanwhile, the city’s air quality has improved significantly. Shenzhen has achieved a good quality of air on </a:t>
            </a:r>
            <a:r>
              <a:rPr lang="en-US" sz="1600" b="1" dirty="0">
                <a:solidFill>
                  <a:schemeClr val="bg2"/>
                </a:solidFill>
                <a:latin typeface="Roboto Condensed" panose="02000000000000000000" pitchFamily="2" charset="0"/>
                <a:ea typeface="Roboto Condensed" panose="02000000000000000000" pitchFamily="2" charset="0"/>
                <a:cs typeface="+mj-cs"/>
              </a:rPr>
              <a:t>94.5</a:t>
            </a:r>
            <a:r>
              <a:rPr lang="en-US" sz="1600" b="1" dirty="0">
                <a:solidFill>
                  <a:schemeClr val="bg1"/>
                </a:solidFill>
                <a:latin typeface="Roboto Condensed" panose="02000000000000000000" pitchFamily="2" charset="0"/>
                <a:ea typeface="Roboto Condensed" panose="02000000000000000000" pitchFamily="2" charset="0"/>
                <a:cs typeface="+mj-cs"/>
              </a:rPr>
              <a:t> </a:t>
            </a:r>
            <a:r>
              <a:rPr lang="en-US" sz="1600" dirty="0">
                <a:solidFill>
                  <a:schemeClr val="bg1"/>
                </a:solidFill>
                <a:latin typeface="Roboto Condensed" panose="02000000000000000000" pitchFamily="2" charset="0"/>
                <a:ea typeface="Roboto Condensed" panose="02000000000000000000" pitchFamily="2" charset="0"/>
                <a:cs typeface="+mj-cs"/>
              </a:rPr>
              <a:t>per cent of days.</a:t>
            </a:r>
          </a:p>
        </p:txBody>
      </p:sp>
      <p:sp>
        <p:nvSpPr>
          <p:cNvPr id="9" name="Title 1">
            <a:extLst>
              <a:ext uri="{FF2B5EF4-FFF2-40B4-BE49-F238E27FC236}">
                <a16:creationId xmlns:a16="http://schemas.microsoft.com/office/drawing/2014/main" id="{EFA5A4FD-A718-476C-A4FC-426E47449AB1}"/>
              </a:ext>
            </a:extLst>
          </p:cNvPr>
          <p:cNvSpPr txBox="1">
            <a:spLocks/>
          </p:cNvSpPr>
          <p:nvPr/>
        </p:nvSpPr>
        <p:spPr>
          <a:xfrm>
            <a:off x="457200" y="274638"/>
            <a:ext cx="7570381" cy="1071562"/>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US" dirty="0"/>
              <a:t>Coordinated governance of the environment and the economy at the city level</a:t>
            </a:r>
          </a:p>
        </p:txBody>
      </p:sp>
      <p:sp>
        <p:nvSpPr>
          <p:cNvPr id="6" name="Rectangle 5">
            <a:extLst>
              <a:ext uri="{FF2B5EF4-FFF2-40B4-BE49-F238E27FC236}">
                <a16:creationId xmlns:a16="http://schemas.microsoft.com/office/drawing/2014/main" id="{C02F4CAC-1F39-4854-840A-819EDED317CC}"/>
              </a:ext>
            </a:extLst>
          </p:cNvPr>
          <p:cNvSpPr/>
          <p:nvPr/>
        </p:nvSpPr>
        <p:spPr>
          <a:xfrm>
            <a:off x="8123274" y="237506"/>
            <a:ext cx="1020725" cy="6246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35FF32-07BC-40E3-9EF8-86C746E06BC0}"/>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2</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78388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8EFDC99-A899-4CF1-B938-5C07588609C2}"/>
              </a:ext>
            </a:extLst>
          </p:cNvPr>
          <p:cNvSpPr/>
          <p:nvPr/>
        </p:nvSpPr>
        <p:spPr>
          <a:xfrm>
            <a:off x="8123274" y="237506"/>
            <a:ext cx="1020725" cy="6246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2C6950C-13E9-43C0-BE1B-7B7FC7E2C903}"/>
              </a:ext>
            </a:extLst>
          </p:cNvPr>
          <p:cNvSpPr/>
          <p:nvPr/>
        </p:nvSpPr>
        <p:spPr>
          <a:xfrm>
            <a:off x="457200" y="1011362"/>
            <a:ext cx="8229600" cy="3698448"/>
          </a:xfrm>
          <a:prstGeom prst="rect">
            <a:avLst/>
          </a:prstGeom>
        </p:spPr>
        <p:txBody>
          <a:bodyPr wrap="square">
            <a:spAutoFit/>
          </a:bodyPr>
          <a:lstStyle/>
          <a:p>
            <a:pPr marR="0" lvl="0">
              <a:spcBef>
                <a:spcPts val="0"/>
              </a:spcBef>
              <a:spcAft>
                <a:spcPts val="200"/>
              </a:spcAft>
            </a:pPr>
            <a:r>
              <a:rPr lang="en-GB"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Energy: </a:t>
            </a:r>
          </a:p>
          <a:p>
            <a:pPr marL="285750" marR="0" lvl="0" indent="-285750">
              <a:spcBef>
                <a:spcPts val="0"/>
              </a:spcBef>
              <a:spcAft>
                <a:spcPts val="200"/>
              </a:spcAft>
              <a:buFont typeface="Arial" panose="020B0604020202020204" pitchFamily="34" charset="0"/>
              <a:buChar char="•"/>
            </a:pPr>
            <a:r>
              <a:rPr lang="en-GB" sz="1700" dirty="0">
                <a:solidFill>
                  <a:srgbClr val="3F4444"/>
                </a:solidFill>
                <a:latin typeface="Roboto Condensed" panose="02000000000000000000" pitchFamily="2" charset="0"/>
                <a:ea typeface="Roboto Condensed" panose="02000000000000000000" pitchFamily="2" charset="0"/>
                <a:cs typeface="Calibri" panose="020F0502020204030204" pitchFamily="34" charset="0"/>
              </a:rPr>
              <a:t>Tighten standards for </a:t>
            </a:r>
            <a:r>
              <a:rPr lang="en-US"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coal-fired power plants </a:t>
            </a:r>
            <a:r>
              <a:rPr lang="en-US" sz="1700" dirty="0">
                <a:solidFill>
                  <a:srgbClr val="3F4444"/>
                </a:solidFill>
                <a:latin typeface="Roboto Condensed" panose="02000000000000000000" pitchFamily="2" charset="0"/>
                <a:ea typeface="Roboto Condensed" panose="02000000000000000000" pitchFamily="2" charset="0"/>
                <a:cs typeface="Calibri" panose="020F0502020204030204" pitchFamily="34" charset="0"/>
              </a:rPr>
              <a:t>and promoting </a:t>
            </a:r>
            <a:r>
              <a:rPr lang="en-US"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renewable energy</a:t>
            </a:r>
            <a:r>
              <a:rPr lang="en-US" sz="1700" dirty="0">
                <a:solidFill>
                  <a:srgbClr val="3F4444"/>
                </a:solidFill>
                <a:latin typeface="Roboto Condensed" panose="02000000000000000000" pitchFamily="2" charset="0"/>
                <a:ea typeface="Roboto Condensed" panose="02000000000000000000" pitchFamily="2" charset="0"/>
                <a:cs typeface="Calibri" panose="020F0502020204030204" pitchFamily="34" charset="0"/>
              </a:rPr>
              <a:t>; </a:t>
            </a:r>
          </a:p>
          <a:p>
            <a:pPr marL="285750" marR="0" lvl="0" indent="-285750">
              <a:spcBef>
                <a:spcPts val="0"/>
              </a:spcBef>
              <a:spcAft>
                <a:spcPts val="200"/>
              </a:spcAft>
              <a:buFont typeface="Arial" panose="020B0604020202020204" pitchFamily="34" charset="0"/>
              <a:buChar char="•"/>
            </a:pPr>
            <a:r>
              <a:rPr lang="en-US" sz="1700" dirty="0" err="1">
                <a:solidFill>
                  <a:srgbClr val="3F4444"/>
                </a:solidFill>
                <a:latin typeface="Roboto Condensed" panose="02000000000000000000" pitchFamily="2" charset="0"/>
                <a:ea typeface="Roboto Condensed" panose="02000000000000000000" pitchFamily="2" charset="0"/>
                <a:cs typeface="Calibri" panose="020F0502020204030204" pitchFamily="34" charset="0"/>
              </a:rPr>
              <a:t>Optimise</a:t>
            </a:r>
            <a:r>
              <a:rPr lang="en-US" sz="1700" dirty="0">
                <a:solidFill>
                  <a:srgbClr val="3F4444"/>
                </a:solidFill>
                <a:latin typeface="Roboto Condensed" panose="02000000000000000000" pitchFamily="2" charset="0"/>
                <a:ea typeface="Roboto Condensed" panose="02000000000000000000" pitchFamily="2" charset="0"/>
                <a:cs typeface="Calibri" panose="020F0502020204030204" pitchFamily="34" charset="0"/>
              </a:rPr>
              <a:t> </a:t>
            </a:r>
            <a:r>
              <a:rPr lang="en-US"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urban energy planning </a:t>
            </a:r>
            <a:r>
              <a:rPr lang="en-US" sz="1700" dirty="0">
                <a:solidFill>
                  <a:srgbClr val="3F4444"/>
                </a:solidFill>
                <a:latin typeface="Roboto Condensed" panose="02000000000000000000" pitchFamily="2" charset="0"/>
                <a:ea typeface="Roboto Condensed" panose="02000000000000000000" pitchFamily="2" charset="0"/>
                <a:cs typeface="Calibri" panose="020F0502020204030204" pitchFamily="34" charset="0"/>
              </a:rPr>
              <a:t>and promoting low-carbon urban energy consumption; </a:t>
            </a:r>
          </a:p>
          <a:p>
            <a:pPr marL="285750" marR="0" lvl="0" indent="-285750">
              <a:spcBef>
                <a:spcPts val="0"/>
              </a:spcBef>
              <a:spcAft>
                <a:spcPts val="200"/>
              </a:spcAft>
              <a:buFont typeface="Arial" panose="020B0604020202020204" pitchFamily="34" charset="0"/>
              <a:buChar char="•"/>
            </a:pPr>
            <a:r>
              <a:rPr lang="en-US" sz="1700" dirty="0">
                <a:solidFill>
                  <a:srgbClr val="3F4444"/>
                </a:solidFill>
                <a:latin typeface="Roboto Condensed" panose="02000000000000000000" pitchFamily="2" charset="0"/>
                <a:ea typeface="Roboto Condensed" panose="02000000000000000000" pitchFamily="2" charset="0"/>
                <a:cs typeface="Calibri" panose="020F0502020204030204" pitchFamily="34" charset="0"/>
              </a:rPr>
              <a:t>Facilitate multiple-energy-source planning by the national government while balancing the supply and consumption sides at the local level.</a:t>
            </a:r>
          </a:p>
          <a:p>
            <a:pPr marR="0" lvl="0">
              <a:spcBef>
                <a:spcPts val="0"/>
              </a:spcBef>
              <a:spcAft>
                <a:spcPts val="200"/>
              </a:spcAft>
            </a:pPr>
            <a:endParaRPr lang="en-US" sz="1700" dirty="0">
              <a:solidFill>
                <a:srgbClr val="3F4444"/>
              </a:solidFill>
              <a:latin typeface="Roboto Condensed" panose="02000000000000000000" pitchFamily="2" charset="0"/>
              <a:ea typeface="Roboto Condensed" panose="02000000000000000000" pitchFamily="2" charset="0"/>
              <a:cs typeface="Calibri" panose="020F0502020204030204" pitchFamily="34" charset="0"/>
            </a:endParaRPr>
          </a:p>
          <a:p>
            <a:pPr marR="0" lvl="0">
              <a:spcBef>
                <a:spcPts val="0"/>
              </a:spcBef>
              <a:spcAft>
                <a:spcPts val="200"/>
              </a:spcAft>
              <a:tabLst>
                <a:tab pos="445770" algn="l"/>
              </a:tabLst>
            </a:pPr>
            <a:r>
              <a:rPr lang="en-GB"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Buildings: </a:t>
            </a:r>
          </a:p>
          <a:p>
            <a:pPr marL="285750" marR="0" lvl="0" indent="-285750">
              <a:spcBef>
                <a:spcPts val="0"/>
              </a:spcBef>
              <a:spcAft>
                <a:spcPts val="200"/>
              </a:spcAft>
              <a:buFont typeface="Arial" panose="020B0604020202020204" pitchFamily="34" charset="0"/>
              <a:buChar char="•"/>
              <a:tabLst>
                <a:tab pos="445770" algn="l"/>
              </a:tabLst>
            </a:pPr>
            <a:r>
              <a:rPr lang="en-US" sz="1700"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Require </a:t>
            </a:r>
            <a:r>
              <a:rPr lang="en-US"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public buildings</a:t>
            </a:r>
            <a:r>
              <a:rPr lang="en-US" sz="1700"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 to peak emissions first; </a:t>
            </a:r>
          </a:p>
          <a:p>
            <a:pPr marL="285750" marR="0" lvl="0" indent="-285750">
              <a:spcBef>
                <a:spcPts val="0"/>
              </a:spcBef>
              <a:spcAft>
                <a:spcPts val="200"/>
              </a:spcAft>
              <a:buFont typeface="Arial" panose="020B0604020202020204" pitchFamily="34" charset="0"/>
              <a:buChar char="•"/>
              <a:tabLst>
                <a:tab pos="445770" algn="l"/>
              </a:tabLst>
            </a:pPr>
            <a:r>
              <a:rPr lang="en-US" sz="1700"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Strictly enforce green building standards by requiring all new buildings to meet the </a:t>
            </a:r>
            <a:r>
              <a:rPr lang="en-US"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Assessment Standard for Green Building</a:t>
            </a:r>
            <a:r>
              <a:rPr lang="en-US" sz="1700" b="1"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 </a:t>
            </a:r>
            <a:r>
              <a:rPr lang="en-US" sz="1700"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(standard GB/T 50378-2019);</a:t>
            </a:r>
          </a:p>
          <a:p>
            <a:pPr marL="285750" marR="0" lvl="0" indent="-285750">
              <a:spcBef>
                <a:spcPts val="0"/>
              </a:spcBef>
              <a:spcAft>
                <a:spcPts val="200"/>
              </a:spcAft>
              <a:buFont typeface="Arial" panose="020B0604020202020204" pitchFamily="34" charset="0"/>
              <a:buChar char="•"/>
              <a:tabLst>
                <a:tab pos="445770" algn="l"/>
              </a:tabLst>
            </a:pPr>
            <a:r>
              <a:rPr lang="en-US" sz="1700"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Support </a:t>
            </a:r>
            <a:r>
              <a:rPr lang="en-US"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deep building retrofits </a:t>
            </a:r>
            <a:r>
              <a:rPr lang="en-US" sz="1700"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for urban </a:t>
            </a:r>
            <a:r>
              <a:rPr lang="en-US" sz="1700" b="1" dirty="0">
                <a:solidFill>
                  <a:schemeClr val="tx2"/>
                </a:solidFill>
                <a:latin typeface="Roboto Condensed" panose="02000000000000000000" pitchFamily="2" charset="0"/>
                <a:ea typeface="Roboto Condensed" panose="02000000000000000000" pitchFamily="2" charset="0"/>
                <a:cs typeface="Calibri" panose="020F0502020204030204" pitchFamily="34" charset="0"/>
              </a:rPr>
              <a:t>residential</a:t>
            </a:r>
            <a:r>
              <a:rPr lang="en-US" sz="1700" dirty="0">
                <a:solidFill>
                  <a:srgbClr val="474747"/>
                </a:solidFill>
                <a:latin typeface="Roboto Condensed" panose="02000000000000000000" pitchFamily="2" charset="0"/>
                <a:ea typeface="Roboto Condensed" panose="02000000000000000000" pitchFamily="2" charset="0"/>
                <a:cs typeface="Calibri" panose="020F0502020204030204" pitchFamily="34" charset="0"/>
              </a:rPr>
              <a:t> buildings;</a:t>
            </a:r>
          </a:p>
          <a:p>
            <a:pPr marL="285750" indent="-285750">
              <a:spcAft>
                <a:spcPts val="200"/>
              </a:spcAft>
              <a:buFont typeface="Arial" panose="020B0604020202020204" pitchFamily="34" charset="0"/>
              <a:buChar char="•"/>
              <a:tabLst>
                <a:tab pos="445770" algn="l"/>
              </a:tabLst>
            </a:pPr>
            <a:r>
              <a:rPr lang="en-US" sz="1700" dirty="0">
                <a:latin typeface="Roboto Condensed" panose="02000000000000000000" pitchFamily="2" charset="0"/>
                <a:ea typeface="Roboto Condensed" panose="02000000000000000000" pitchFamily="2" charset="0"/>
              </a:rPr>
              <a:t>Tighten environmental standards for </a:t>
            </a:r>
            <a:r>
              <a:rPr lang="en-US" sz="1700" b="1" dirty="0">
                <a:solidFill>
                  <a:schemeClr val="tx2"/>
                </a:solidFill>
                <a:latin typeface="Roboto Condensed" panose="02000000000000000000" pitchFamily="2" charset="0"/>
                <a:ea typeface="Roboto Condensed" panose="02000000000000000000" pitchFamily="2" charset="0"/>
              </a:rPr>
              <a:t>energy-saving materials </a:t>
            </a:r>
            <a:r>
              <a:rPr lang="en-US" sz="1700" dirty="0">
                <a:latin typeface="Roboto Condensed" panose="02000000000000000000" pitchFamily="2" charset="0"/>
                <a:ea typeface="Roboto Condensed" panose="02000000000000000000" pitchFamily="2" charset="0"/>
              </a:rPr>
              <a:t>and require their installation in renovation projects.</a:t>
            </a:r>
            <a:endParaRPr lang="en-US" sz="1700" dirty="0">
              <a:solidFill>
                <a:srgbClr val="474747"/>
              </a:solidFill>
              <a:latin typeface="Roboto Condensed" panose="02000000000000000000" pitchFamily="2" charset="0"/>
              <a:ea typeface="Roboto Condensed" panose="02000000000000000000" pitchFamily="2" charset="0"/>
              <a:cs typeface="Times New Roman" panose="02020603050405020304" pitchFamily="18" charset="0"/>
            </a:endParaRPr>
          </a:p>
        </p:txBody>
      </p:sp>
      <p:sp>
        <p:nvSpPr>
          <p:cNvPr id="26" name="Title 1">
            <a:extLst>
              <a:ext uri="{FF2B5EF4-FFF2-40B4-BE49-F238E27FC236}">
                <a16:creationId xmlns:a16="http://schemas.microsoft.com/office/drawing/2014/main" id="{8CC317A7-0BCB-4064-B44A-273388D66407}"/>
              </a:ext>
            </a:extLst>
          </p:cNvPr>
          <p:cNvSpPr txBox="1">
            <a:spLocks/>
          </p:cNvSpPr>
          <p:nvPr/>
        </p:nvSpPr>
        <p:spPr>
          <a:xfrm>
            <a:off x="457200" y="274638"/>
            <a:ext cx="8229600" cy="107156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b="1" i="0" kern="1200">
                <a:solidFill>
                  <a:schemeClr val="tx2"/>
                </a:solidFill>
                <a:latin typeface="Roboto Condensed" panose="02000000000000000000" pitchFamily="2" charset="0"/>
                <a:ea typeface="Roboto Condensed" panose="02000000000000000000" pitchFamily="2" charset="0"/>
                <a:cs typeface="+mj-cs"/>
              </a:defRPr>
            </a:lvl1pPr>
          </a:lstStyle>
          <a:p>
            <a:r>
              <a:rPr lang="en-US" dirty="0" err="1"/>
              <a:t>Decarbonisation</a:t>
            </a:r>
            <a:r>
              <a:rPr lang="en-US" dirty="0"/>
              <a:t> in four sectors</a:t>
            </a:r>
          </a:p>
        </p:txBody>
      </p:sp>
      <p:sp>
        <p:nvSpPr>
          <p:cNvPr id="28" name="Rectangle 27">
            <a:extLst>
              <a:ext uri="{FF2B5EF4-FFF2-40B4-BE49-F238E27FC236}">
                <a16:creationId xmlns:a16="http://schemas.microsoft.com/office/drawing/2014/main" id="{2B0D0C83-9EE2-4514-8F50-996E0B0AD465}"/>
              </a:ext>
            </a:extLst>
          </p:cNvPr>
          <p:cNvSpPr/>
          <p:nvPr/>
        </p:nvSpPr>
        <p:spPr>
          <a:xfrm>
            <a:off x="8434250" y="368529"/>
            <a:ext cx="667170" cy="369332"/>
          </a:xfrm>
          <a:prstGeom prst="rect">
            <a:avLst/>
          </a:prstGeom>
        </p:spPr>
        <p:txBody>
          <a:bodyPr wrap="none">
            <a:spAutoFit/>
          </a:bodyPr>
          <a:lstStyle/>
          <a:p>
            <a:r>
              <a:rPr lang="en-US" b="1" dirty="0">
                <a:solidFill>
                  <a:schemeClr val="bg1"/>
                </a:solidFill>
                <a:latin typeface="Roboto Condensed" panose="02000000000000000000" pitchFamily="2" charset="0"/>
                <a:ea typeface="Roboto Condensed" panose="02000000000000000000" pitchFamily="2" charset="0"/>
              </a:rPr>
              <a:t>Ch. 2</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694428382"/>
      </p:ext>
    </p:extLst>
  </p:cSld>
  <p:clrMapOvr>
    <a:masterClrMapping/>
  </p:clrMapOvr>
</p:sld>
</file>

<file path=ppt/theme/theme1.xml><?xml version="1.0" encoding="utf-8"?>
<a:theme xmlns:a="http://schemas.openxmlformats.org/drawingml/2006/main" name="CUT Theme slide (white bg + line)">
  <a:themeElements>
    <a:clrScheme name="CUT – Theme">
      <a:dk1>
        <a:srgbClr val="000000"/>
      </a:dk1>
      <a:lt1>
        <a:srgbClr val="FFFFFF"/>
      </a:lt1>
      <a:dk2>
        <a:srgbClr val="171C8F"/>
      </a:dk2>
      <a:lt2>
        <a:srgbClr val="FF8F1C"/>
      </a:lt2>
      <a:accent1>
        <a:srgbClr val="71CC98"/>
      </a:accent1>
      <a:accent2>
        <a:srgbClr val="007367"/>
      </a:accent2>
      <a:accent3>
        <a:srgbClr val="FB637E"/>
      </a:accent3>
      <a:accent4>
        <a:srgbClr val="910048"/>
      </a:accent4>
      <a:accent5>
        <a:srgbClr val="89ABE3"/>
      </a:accent5>
      <a:accent6>
        <a:srgbClr val="3F4444"/>
      </a:accent6>
      <a:hlink>
        <a:srgbClr val="171C8F"/>
      </a:hlink>
      <a:folHlink>
        <a:srgbClr val="B2B3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O_PPT_template" id="{2BBB23BF-4C5C-E540-910E-E158B78DD81F}" vid="{B5EC6F38-CBAE-9A4D-B28B-5B09A4887BF7}"/>
    </a:ext>
  </a:extLst>
</a:theme>
</file>

<file path=ppt/theme/theme2.xml><?xml version="1.0" encoding="utf-8"?>
<a:theme xmlns:a="http://schemas.openxmlformats.org/drawingml/2006/main" name="CUT Theme slide (white bg)">
  <a:themeElements>
    <a:clrScheme name="CUT – Theme">
      <a:dk1>
        <a:srgbClr val="000000"/>
      </a:dk1>
      <a:lt1>
        <a:srgbClr val="FFFFFF"/>
      </a:lt1>
      <a:dk2>
        <a:srgbClr val="171C8F"/>
      </a:dk2>
      <a:lt2>
        <a:srgbClr val="FF8F1C"/>
      </a:lt2>
      <a:accent1>
        <a:srgbClr val="71CC98"/>
      </a:accent1>
      <a:accent2>
        <a:srgbClr val="007367"/>
      </a:accent2>
      <a:accent3>
        <a:srgbClr val="FB637E"/>
      </a:accent3>
      <a:accent4>
        <a:srgbClr val="910048"/>
      </a:accent4>
      <a:accent5>
        <a:srgbClr val="89ABE3"/>
      </a:accent5>
      <a:accent6>
        <a:srgbClr val="3F4444"/>
      </a:accent6>
      <a:hlink>
        <a:srgbClr val="171C8F"/>
      </a:hlink>
      <a:folHlink>
        <a:srgbClr val="B2B3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O_PPT_template" id="{2BBB23BF-4C5C-E540-910E-E158B78DD81F}" vid="{35C31C85-C557-C54E-A9CD-39234E149D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2F4445A8530F4186050C90BC7D9697" ma:contentTypeVersion="23" ma:contentTypeDescription="Create a new document." ma:contentTypeScope="" ma:versionID="cef719bf634d8495842026bb89f8b0c8">
  <xsd:schema xmlns:xsd="http://www.w3.org/2001/XMLSchema" xmlns:xs="http://www.w3.org/2001/XMLSchema" xmlns:p="http://schemas.microsoft.com/office/2006/metadata/properties" xmlns:ns1="http://schemas.microsoft.com/sharepoint/v3" xmlns:ns2="54dc29e5-a604-4bb4-acc0-3bc6745e3d60" xmlns:ns3="9d07b42b-afa3-444f-a418-2b77411a8b7d" targetNamespace="http://schemas.microsoft.com/office/2006/metadata/properties" ma:root="true" ma:fieldsID="c26d5cfa236844e243985c6339e1f7c0" ns1:_="" ns2:_="" ns3:_="">
    <xsd:import namespace="http://schemas.microsoft.com/sharepoint/v3"/>
    <xsd:import namespace="54dc29e5-a604-4bb4-acc0-3bc6745e3d60"/>
    <xsd:import namespace="9d07b42b-afa3-444f-a418-2b77411a8b7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c29e5-a604-4bb4-acc0-3bc6745e3d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7b42b-afa3-444f-a418-2b77411a8b7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B756022-4292-4670-8D16-44D5335F74B9}"/>
</file>

<file path=customXml/itemProps2.xml><?xml version="1.0" encoding="utf-8"?>
<ds:datastoreItem xmlns:ds="http://schemas.openxmlformats.org/officeDocument/2006/customXml" ds:itemID="{4F60C1B8-4F4E-4B51-914C-D0B5DEA51550}"/>
</file>

<file path=customXml/itemProps3.xml><?xml version="1.0" encoding="utf-8"?>
<ds:datastoreItem xmlns:ds="http://schemas.openxmlformats.org/officeDocument/2006/customXml" ds:itemID="{E1950648-15AE-42AF-8147-D5D352A964FE}"/>
</file>

<file path=docProps/app.xml><?xml version="1.0" encoding="utf-8"?>
<Properties xmlns="http://schemas.openxmlformats.org/officeDocument/2006/extended-properties" xmlns:vt="http://schemas.openxmlformats.org/officeDocument/2006/docPropsVTypes">
  <Template>CUT Theme slide (white bg + line)</Template>
  <TotalTime>15</TotalTime>
  <Words>1873</Words>
  <Application>Microsoft Macintosh PowerPoint</Application>
  <PresentationFormat>On-screen Show (16:9)</PresentationFormat>
  <Paragraphs>132</Paragraphs>
  <Slides>15</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Georgia</vt:lpstr>
      <vt:lpstr>GoodPro</vt:lpstr>
      <vt:lpstr>Roboto Condensed</vt:lpstr>
      <vt:lpstr>Calibri</vt:lpstr>
      <vt:lpstr>Arial</vt:lpstr>
      <vt:lpstr>Roboto</vt:lpstr>
      <vt:lpstr>Symbol</vt:lpstr>
      <vt:lpstr>CUT Theme slide (white bg + line)</vt:lpstr>
      <vt:lpstr>CUT Theme slide (white bg)</vt:lpstr>
      <vt:lpstr>ACCELERATING CHINA’S URBAN TRANSITION</vt:lpstr>
      <vt:lpstr>PowerPoint Presentation</vt:lpstr>
      <vt:lpstr>Accelerating China’s Urban Transition  Ch. 1: The economic case for China’s sustainable urban transformation Ch. 2: Priority national policy actions to realise China’s sustainable urban transformation Ch. 3: Financing the China’s sustainable urban transformation</vt:lpstr>
      <vt:lpstr>PowerPoint Presentation</vt:lpstr>
      <vt:lpstr>PowerPoint Presentation</vt:lpstr>
      <vt:lpstr>PowerPoint Presentation</vt:lpstr>
      <vt:lpstr>Priority national policy actions to realise China’s sustainable urban transformation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CHINA’S URBAN TRANSITION</dc:title>
  <dc:creator>Sophia Vitello</dc:creator>
  <cp:lastModifiedBy>Sophia Vitello</cp:lastModifiedBy>
  <cp:revision>2</cp:revision>
  <dcterms:created xsi:type="dcterms:W3CDTF">2021-11-12T16:38:19Z</dcterms:created>
  <dcterms:modified xsi:type="dcterms:W3CDTF">2021-11-12T16:53:50Z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0x010100B52F4445A8530F4186050C90BC7D9697</vt:lpwstr>
  </property>
</Properties>
</file>